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60" r:id="rId3"/>
    <p:sldId id="257" r:id="rId4"/>
    <p:sldId id="261" r:id="rId5"/>
    <p:sldId id="262" r:id="rId6"/>
    <p:sldId id="263" r:id="rId7"/>
    <p:sldId id="268" r:id="rId8"/>
    <p:sldId id="269" r:id="rId9"/>
    <p:sldId id="270" r:id="rId10"/>
    <p:sldId id="271" r:id="rId11"/>
    <p:sldId id="259" r:id="rId12"/>
    <p:sldId id="264" r:id="rId13"/>
    <p:sldId id="266" r:id="rId14"/>
    <p:sldId id="267" r:id="rId15"/>
    <p:sldId id="265" r:id="rId16"/>
    <p:sldId id="272" r:id="rId17"/>
    <p:sldId id="273" r:id="rId18"/>
    <p:sldId id="274" r:id="rId19"/>
    <p:sldId id="27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3817"/>
    <a:srgbClr val="1B25E5"/>
    <a:srgbClr val="0000FF"/>
    <a:srgbClr val="006600"/>
    <a:srgbClr val="00CC00"/>
    <a:srgbClr val="FF9900"/>
    <a:srgbClr val="73D1D3"/>
    <a:srgbClr val="769FD0"/>
    <a:srgbClr val="A1BDDF"/>
    <a:srgbClr val="64D6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72" autoAdjust="0"/>
    <p:restoredTop sz="94609" autoAdjust="0"/>
  </p:normalViewPr>
  <p:slideViewPr>
    <p:cSldViewPr>
      <p:cViewPr varScale="1">
        <p:scale>
          <a:sx n="69" d="100"/>
          <a:sy n="69" d="100"/>
        </p:scale>
        <p:origin x="1422" y="66"/>
      </p:cViewPr>
      <p:guideLst>
        <p:guide orient="horz" pos="2160"/>
        <p:guide pos="2880"/>
      </p:guideLst>
    </p:cSldViewPr>
  </p:slideViewPr>
  <p:outlineViewPr>
    <p:cViewPr>
      <p:scale>
        <a:sx n="33" d="100"/>
        <a:sy n="33" d="100"/>
      </p:scale>
      <p:origin x="0" y="1196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A95C81-281C-4A4B-A205-C60AADE05CAF}" type="datetimeFigureOut">
              <a:rPr lang="en-US" smtClean="0"/>
              <a:pPr/>
              <a:t>6/14/2017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0362D3-65C8-420A-AB91-6C2E6540A32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0362D3-65C8-420A-AB91-6C2E6540A328}" type="slidenum">
              <a:rPr lang="en-US" smtClean="0"/>
              <a:pPr/>
              <a:t>12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0362D3-65C8-420A-AB91-6C2E6540A328}" type="slidenum">
              <a:rPr lang="en-US" smtClean="0"/>
              <a:pPr/>
              <a:t>13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0362D3-65C8-420A-AB91-6C2E6540A328}"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696B4E-8B9F-4B01-8EAD-89AB6EB0A9F7}" type="datetimeFigureOut">
              <a:rPr lang="en-US" smtClean="0"/>
              <a:pPr/>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2A84B-0260-4A23-BBC1-961AEAAD7F8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696B4E-8B9F-4B01-8EAD-89AB6EB0A9F7}" type="datetimeFigureOut">
              <a:rPr lang="en-US" smtClean="0"/>
              <a:pPr/>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2A84B-0260-4A23-BBC1-961AEAAD7F8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696B4E-8B9F-4B01-8EAD-89AB6EB0A9F7}" type="datetimeFigureOut">
              <a:rPr lang="en-US" smtClean="0"/>
              <a:pPr/>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2A84B-0260-4A23-BBC1-961AEAAD7F8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696B4E-8B9F-4B01-8EAD-89AB6EB0A9F7}" type="datetimeFigureOut">
              <a:rPr lang="en-US" smtClean="0"/>
              <a:pPr/>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2A84B-0260-4A23-BBC1-961AEAAD7F8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696B4E-8B9F-4B01-8EAD-89AB6EB0A9F7}" type="datetimeFigureOut">
              <a:rPr lang="en-US" smtClean="0"/>
              <a:pPr/>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2A84B-0260-4A23-BBC1-961AEAAD7F8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696B4E-8B9F-4B01-8EAD-89AB6EB0A9F7}" type="datetimeFigureOut">
              <a:rPr lang="en-US" smtClean="0"/>
              <a:pPr/>
              <a:t>6/14/2017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42A84B-0260-4A23-BBC1-961AEAAD7F8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696B4E-8B9F-4B01-8EAD-89AB6EB0A9F7}" type="datetimeFigureOut">
              <a:rPr lang="en-US" smtClean="0"/>
              <a:pPr/>
              <a:t>6/14/2017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42A84B-0260-4A23-BBC1-961AEAAD7F8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696B4E-8B9F-4B01-8EAD-89AB6EB0A9F7}" type="datetimeFigureOut">
              <a:rPr lang="en-US" smtClean="0"/>
              <a:pPr/>
              <a:t>6/14/2017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42A84B-0260-4A23-BBC1-961AEAAD7F8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696B4E-8B9F-4B01-8EAD-89AB6EB0A9F7}" type="datetimeFigureOut">
              <a:rPr lang="en-US" smtClean="0"/>
              <a:pPr/>
              <a:t>6/14/2017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42A84B-0260-4A23-BBC1-961AEAAD7F8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696B4E-8B9F-4B01-8EAD-89AB6EB0A9F7}" type="datetimeFigureOut">
              <a:rPr lang="en-US" smtClean="0"/>
              <a:pPr/>
              <a:t>6/14/2017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42A84B-0260-4A23-BBC1-961AEAAD7F8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696B4E-8B9F-4B01-8EAD-89AB6EB0A9F7}" type="datetimeFigureOut">
              <a:rPr lang="en-US" smtClean="0"/>
              <a:pPr/>
              <a:t>6/14/2017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42A84B-0260-4A23-BBC1-961AEAAD7F8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696B4E-8B9F-4B01-8EAD-89AB6EB0A9F7}" type="datetimeFigureOut">
              <a:rPr lang="en-US" smtClean="0"/>
              <a:pPr/>
              <a:t>6/14/2017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42A84B-0260-4A23-BBC1-961AEAAD7F8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June 2017 cover image.JPG"/>
          <p:cNvPicPr>
            <a:picLocks noChangeAspect="1"/>
          </p:cNvPicPr>
          <p:nvPr/>
        </p:nvPicPr>
        <p:blipFill>
          <a:blip r:embed="rId2" cstate="print"/>
          <a:stretch>
            <a:fillRect/>
          </a:stretch>
        </p:blipFill>
        <p:spPr>
          <a:xfrm>
            <a:off x="0" y="0"/>
            <a:ext cx="9144000" cy="6858000"/>
          </a:xfrm>
          <a:prstGeom prst="rect">
            <a:avLst/>
          </a:prstGeom>
        </p:spPr>
      </p:pic>
      <p:sp>
        <p:nvSpPr>
          <p:cNvPr id="6" name="Rectangle 5"/>
          <p:cNvSpPr/>
          <p:nvPr/>
        </p:nvSpPr>
        <p:spPr>
          <a:xfrm>
            <a:off x="152400" y="0"/>
            <a:ext cx="8991600" cy="1031051"/>
          </a:xfrm>
          <a:prstGeom prst="rect">
            <a:avLst/>
          </a:prstGeom>
        </p:spPr>
        <p:txBody>
          <a:bodyPr wrap="square">
            <a:spAutoFit/>
            <a:scene3d>
              <a:camera prst="orthographicFront"/>
              <a:lightRig rig="threePt" dir="t"/>
            </a:scene3d>
            <a:sp3d extrusionH="57150">
              <a:bevelT w="82550" h="38100" prst="coolSlant"/>
            </a:sp3d>
          </a:bodyPr>
          <a:lstStyle/>
          <a:p>
            <a:pPr algn="ctr"/>
            <a:r>
              <a:rPr lang="en-US" sz="6100" b="1" i="1" dirty="0" smtClean="0">
                <a:ln>
                  <a:solidFill>
                    <a:srgbClr val="344402"/>
                  </a:solidFill>
                </a:ln>
                <a:solidFill>
                  <a:srgbClr val="739500"/>
                </a:solidFill>
                <a:latin typeface="Book Antiqua" pitchFamily="18" charset="0"/>
              </a:rPr>
              <a:t>The NorthStar Chronicle</a:t>
            </a:r>
            <a:endParaRPr lang="en-US" sz="6100" b="1" i="1" dirty="0">
              <a:ln>
                <a:solidFill>
                  <a:srgbClr val="344402"/>
                </a:solidFill>
              </a:ln>
              <a:solidFill>
                <a:srgbClr val="739500"/>
              </a:solidFill>
              <a:latin typeface="Book Antiqua" pitchFamily="18" charset="0"/>
            </a:endParaRPr>
          </a:p>
        </p:txBody>
      </p:sp>
      <p:sp>
        <p:nvSpPr>
          <p:cNvPr id="7" name="TextBox 6"/>
          <p:cNvSpPr txBox="1"/>
          <p:nvPr/>
        </p:nvSpPr>
        <p:spPr>
          <a:xfrm>
            <a:off x="4038600" y="838200"/>
            <a:ext cx="1173719" cy="338554"/>
          </a:xfrm>
          <a:prstGeom prst="rect">
            <a:avLst/>
          </a:prstGeom>
          <a:noFill/>
        </p:spPr>
        <p:txBody>
          <a:bodyPr wrap="none" rtlCol="0">
            <a:spAutoFit/>
            <a:scene3d>
              <a:camera prst="orthographicFront"/>
              <a:lightRig rig="threePt" dir="t"/>
            </a:scene3d>
            <a:sp3d extrusionH="57150">
              <a:bevelT w="38100" h="38100"/>
            </a:sp3d>
          </a:bodyPr>
          <a:lstStyle/>
          <a:p>
            <a:r>
              <a:rPr lang="en-US" sz="1600" b="1" dirty="0" smtClean="0">
                <a:solidFill>
                  <a:srgbClr val="3C4D5A"/>
                </a:solidFill>
                <a:latin typeface="Aharoni" pitchFamily="2" charset="-79"/>
                <a:ea typeface="Batang" pitchFamily="18" charset="-127"/>
                <a:cs typeface="Aharoni" pitchFamily="2" charset="-79"/>
              </a:rPr>
              <a:t>June</a:t>
            </a:r>
            <a:r>
              <a:rPr lang="en-US" sz="1500" b="1" dirty="0" smtClean="0">
                <a:solidFill>
                  <a:srgbClr val="3C4D5A"/>
                </a:solidFill>
                <a:latin typeface="Aharoni" pitchFamily="2" charset="-79"/>
                <a:ea typeface="Batang" pitchFamily="18" charset="-127"/>
                <a:cs typeface="Aharoni" pitchFamily="2" charset="-79"/>
              </a:rPr>
              <a:t> </a:t>
            </a:r>
            <a:r>
              <a:rPr lang="en-US" sz="1400" b="1" dirty="0" smtClean="0">
                <a:solidFill>
                  <a:srgbClr val="3C4D5A"/>
                </a:solidFill>
                <a:latin typeface="Arial Black" pitchFamily="34" charset="0"/>
                <a:ea typeface="Batang" pitchFamily="18" charset="-127"/>
                <a:cs typeface="Aharoni" pitchFamily="2" charset="-79"/>
              </a:rPr>
              <a:t>2017</a:t>
            </a:r>
            <a:endParaRPr lang="en-US" sz="1400" b="1" dirty="0">
              <a:solidFill>
                <a:srgbClr val="3C4D5A"/>
              </a:solidFill>
              <a:latin typeface="Arial Black" pitchFamily="34" charset="0"/>
              <a:ea typeface="Batang" pitchFamily="18" charset="-127"/>
              <a:cs typeface="Aharoni" pitchFamily="2" charset="-79"/>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een bubbles.jpg"/>
          <p:cNvPicPr>
            <a:picLocks noChangeAspect="1"/>
          </p:cNvPicPr>
          <p:nvPr/>
        </p:nvPicPr>
        <p:blipFill>
          <a:blip r:embed="rId2"/>
          <a:stretch>
            <a:fillRect/>
          </a:stretch>
        </p:blipFill>
        <p:spPr>
          <a:xfrm>
            <a:off x="0" y="0"/>
            <a:ext cx="9144000" cy="6855616"/>
          </a:xfrm>
          <a:prstGeom prst="rect">
            <a:avLst/>
          </a:prstGeom>
        </p:spPr>
      </p:pic>
      <p:sp>
        <p:nvSpPr>
          <p:cNvPr id="3" name="Rectangle 2"/>
          <p:cNvSpPr/>
          <p:nvPr/>
        </p:nvSpPr>
        <p:spPr>
          <a:xfrm>
            <a:off x="228600" y="609600"/>
            <a:ext cx="8686800" cy="646331"/>
          </a:xfrm>
          <a:prstGeom prst="rect">
            <a:avLst/>
          </a:prstGeom>
        </p:spPr>
        <p:txBody>
          <a:bodyPr wrap="square">
            <a:spAutoFit/>
          </a:bodyPr>
          <a:lstStyle/>
          <a:p>
            <a:pPr algn="ctr"/>
            <a:r>
              <a:rPr lang="en-US" dirty="0" smtClean="0">
                <a:latin typeface="Arial Rounded MT Bold" pitchFamily="34" charset="0"/>
              </a:rPr>
              <a:t>Now, apply a clear or matte top coat, and BOOM! You have some really cute kiwi nails!! </a:t>
            </a:r>
            <a:endParaRPr lang="en-US" dirty="0">
              <a:latin typeface="Arial Rounded MT Bold" pitchFamily="34" charset="0"/>
            </a:endParaRPr>
          </a:p>
        </p:txBody>
      </p:sp>
      <p:pic>
        <p:nvPicPr>
          <p:cNvPr id="4" name="Picture 3" descr="Image 5.png"/>
          <p:cNvPicPr>
            <a:picLocks noChangeAspect="1"/>
          </p:cNvPicPr>
          <p:nvPr/>
        </p:nvPicPr>
        <p:blipFill>
          <a:blip r:embed="rId3"/>
          <a:stretch>
            <a:fillRect/>
          </a:stretch>
        </p:blipFill>
        <p:spPr>
          <a:xfrm>
            <a:off x="3124200" y="1447800"/>
            <a:ext cx="2755494" cy="3962400"/>
          </a:xfrm>
          <a:prstGeom prst="rect">
            <a:avLst/>
          </a:prstGeom>
          <a:effectLst>
            <a:outerShdw blurRad="76200" dir="13500000" sy="23000" kx="1200000" algn="br" rotWithShape="0">
              <a:prstClr val="black">
                <a:alpha val="20000"/>
              </a:prstClr>
            </a:outerShdw>
          </a:effectLst>
          <a:scene3d>
            <a:camera prst="orthographicFront"/>
            <a:lightRig rig="threePt" dir="t"/>
          </a:scene3d>
          <a:sp3d>
            <a:bevelT prst="relaxedInset"/>
          </a:sp3d>
        </p:spPr>
      </p:pic>
      <p:sp>
        <p:nvSpPr>
          <p:cNvPr id="5" name="Rectangle 4"/>
          <p:cNvSpPr/>
          <p:nvPr/>
        </p:nvSpPr>
        <p:spPr>
          <a:xfrm>
            <a:off x="2209800" y="5257800"/>
            <a:ext cx="4572000" cy="861774"/>
          </a:xfrm>
          <a:prstGeom prst="rect">
            <a:avLst/>
          </a:prstGeom>
        </p:spPr>
        <p:txBody>
          <a:bodyPr wrap="square">
            <a:spAutoFit/>
            <a:scene3d>
              <a:camera prst="obliqueTopRight"/>
              <a:lightRig rig="threePt" dir="t"/>
            </a:scene3d>
            <a:sp3d extrusionH="57150">
              <a:bevelT w="38100" h="38100"/>
            </a:sp3d>
          </a:bodyPr>
          <a:lstStyle/>
          <a:p>
            <a:pPr algn="ctr"/>
            <a:r>
              <a:rPr lang="en-US" dirty="0" smtClean="0">
                <a:solidFill>
                  <a:srgbClr val="739500"/>
                </a:solidFill>
                <a:effectLst>
                  <a:outerShdw blurRad="50800" dist="38100" dir="5400000" algn="t" rotWithShape="0">
                    <a:prstClr val="black">
                      <a:alpha val="40000"/>
                    </a:prstClr>
                  </a:outerShdw>
                </a:effectLst>
              </a:rPr>
              <a:t/>
            </a:r>
            <a:br>
              <a:rPr lang="en-US" dirty="0" smtClean="0">
                <a:solidFill>
                  <a:srgbClr val="739500"/>
                </a:solidFill>
                <a:effectLst>
                  <a:outerShdw blurRad="50800" dist="38100" dir="5400000" algn="t" rotWithShape="0">
                    <a:prstClr val="black">
                      <a:alpha val="40000"/>
                    </a:prstClr>
                  </a:outerShdw>
                </a:effectLst>
              </a:rPr>
            </a:br>
            <a:r>
              <a:rPr lang="en-US" sz="3200" b="1" dirty="0" smtClean="0">
                <a:solidFill>
                  <a:srgbClr val="739500"/>
                </a:solidFill>
                <a:effectLst>
                  <a:outerShdw blurRad="50800" dist="38100" dir="5400000" algn="t" rotWithShape="0">
                    <a:prstClr val="black">
                      <a:alpha val="40000"/>
                    </a:prstClr>
                  </a:outerShdw>
                </a:effectLst>
              </a:rPr>
              <a:t>THEEEEEE ENDDDDD</a:t>
            </a:r>
            <a:endParaRPr lang="en-US" sz="3200" b="1" dirty="0">
              <a:solidFill>
                <a:srgbClr val="739500"/>
              </a:solidFill>
              <a:effectLst>
                <a:outerShdw blurRad="50800" dist="38100" dir="5400000" algn="t" rotWithShape="0">
                  <a:prstClr val="black">
                    <a:alpha val="40000"/>
                  </a:prstClr>
                </a:outerShdw>
              </a:effectLs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3D4A8"/>
            </a:gs>
            <a:gs pos="75000">
              <a:srgbClr val="21D6E0">
                <a:alpha val="59000"/>
              </a:srgbClr>
            </a:gs>
            <a:gs pos="25000">
              <a:srgbClr val="0087E6">
                <a:alpha val="57000"/>
              </a:srgbClr>
            </a:gs>
            <a:gs pos="0">
              <a:srgbClr val="005CBF">
                <a:alpha val="76000"/>
              </a:srgb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scene3d>
              <a:camera prst="orthographicFront"/>
              <a:lightRig rig="threePt" dir="t"/>
            </a:scene3d>
            <a:sp3d extrusionH="57150">
              <a:bevelT w="82550" h="38100" prst="coolSlant"/>
            </a:sp3d>
          </a:bodyPr>
          <a:lstStyle/>
          <a:p>
            <a:pPr marL="0" marR="0">
              <a:lnSpc>
                <a:spcPct val="115000"/>
              </a:lnSpc>
              <a:spcBef>
                <a:spcPts val="0"/>
              </a:spcBef>
              <a:spcAft>
                <a:spcPts val="1000"/>
              </a:spcAft>
            </a:pPr>
            <a:r>
              <a:rPr lang="en-US"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ffectLst>
                  <a:outerShdw blurRad="50800" dist="38100" dir="10800000" algn="r" rotWithShape="0">
                    <a:prstClr val="black">
                      <a:alpha val="40000"/>
                    </a:prstClr>
                  </a:outerShdw>
                </a:effectLst>
                <a:latin typeface="Matura MT Script Capitals"/>
                <a:ea typeface="Times New Roman"/>
                <a:cs typeface="Times New Roman"/>
              </a:rPr>
              <a:t>The Bermuda Triangle</a:t>
            </a:r>
            <a:r>
              <a:rPr lang="en-US" sz="2400"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a typeface="Times New Roman"/>
                <a:cs typeface="Times New Roman"/>
              </a:rPr>
              <a:t/>
            </a:r>
            <a:br>
              <a:rPr lang="en-US" sz="2400"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a typeface="Times New Roman"/>
                <a:cs typeface="Times New Roman"/>
              </a:rPr>
            </a:br>
            <a:endParaRPr lang="en-US"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ndParaRPr>
          </a:p>
        </p:txBody>
      </p:sp>
      <p:sp>
        <p:nvSpPr>
          <p:cNvPr id="3" name="Content Placeholder 2"/>
          <p:cNvSpPr>
            <a:spLocks noGrp="1"/>
          </p:cNvSpPr>
          <p:nvPr>
            <p:ph idx="1"/>
          </p:nvPr>
        </p:nvSpPr>
        <p:spPr>
          <a:xfrm>
            <a:off x="457200" y="1524000"/>
            <a:ext cx="8229600" cy="4525963"/>
          </a:xfrm>
        </p:spPr>
        <p:txBody>
          <a:bodyPr>
            <a:normAutofit/>
          </a:bodyPr>
          <a:lstStyle/>
          <a:p>
            <a:pPr algn="ctr">
              <a:buNone/>
            </a:pPr>
            <a:r>
              <a:rPr lang="en-US" sz="1500" dirty="0" smtClean="0">
                <a:latin typeface="Bookman Old Style" pitchFamily="18" charset="0"/>
              </a:rPr>
              <a:t>The Bermuda Triangle has a long and mysterious history of marine tragedies, and as it has recently claimed another victim on May15</a:t>
            </a:r>
            <a:r>
              <a:rPr lang="en-US" sz="1500" baseline="30000" dirty="0" smtClean="0">
                <a:latin typeface="Bookman Old Style" pitchFamily="18" charset="0"/>
              </a:rPr>
              <a:t>th</a:t>
            </a:r>
            <a:r>
              <a:rPr lang="en-US" sz="1500" dirty="0" smtClean="0">
                <a:latin typeface="Bookman Old Style" pitchFamily="18" charset="0"/>
              </a:rPr>
              <a:t>, questions are once more surfacing.  As one of the most traveled areas in the world, this might not be a surprise at first glance.  All types of vessels traverse these waters, and flying above are both military planes and commercial airliners.  The mystery lies in the consistency and diversity of these stories.  Modern theorists may find it intriguing that it is a triangle of all things, but Illuminati? I think not.  </a:t>
            </a:r>
          </a:p>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400" dirty="0"/>
          </a:p>
        </p:txBody>
      </p:sp>
      <p:sp>
        <p:nvSpPr>
          <p:cNvPr id="4" name="TextBox 3"/>
          <p:cNvSpPr txBox="1"/>
          <p:nvPr/>
        </p:nvSpPr>
        <p:spPr>
          <a:xfrm>
            <a:off x="3810000" y="914400"/>
            <a:ext cx="1781898" cy="369332"/>
          </a:xfrm>
          <a:prstGeom prst="rect">
            <a:avLst/>
          </a:prstGeom>
          <a:noFill/>
        </p:spPr>
        <p:txBody>
          <a:bodyPr wrap="none" rtlCol="0">
            <a:spAutoFit/>
          </a:bodyPr>
          <a:lstStyle/>
          <a:p>
            <a:pPr algn="ctr"/>
            <a:r>
              <a:rPr lang="en-US" dirty="0" smtClean="0"/>
              <a:t>by Levi Patterson</a:t>
            </a:r>
            <a:endParaRPr lang="en-US" dirty="0"/>
          </a:p>
        </p:txBody>
      </p:sp>
      <p:pic>
        <p:nvPicPr>
          <p:cNvPr id="5" name="Picture 4" descr="http://www.unmuseum.org/trianglemap.jpg"/>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276600"/>
            <a:ext cx="4038600" cy="3276600"/>
          </a:xfrm>
          <a:prstGeom prst="rect">
            <a:avLst/>
          </a:prstGeom>
          <a:noFill/>
          <a:ln>
            <a:noFill/>
          </a:ln>
          <a:effectLst>
            <a:outerShdw blurRad="63500" sx="102000" sy="102000" algn="ctr" rotWithShape="0">
              <a:prstClr val="black">
                <a:alpha val="40000"/>
              </a:prstClr>
            </a:outerShdw>
            <a:softEdge rad="635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3D4A8"/>
            </a:gs>
            <a:gs pos="75000">
              <a:srgbClr val="21D6E0">
                <a:alpha val="59000"/>
              </a:srgbClr>
            </a:gs>
            <a:gs pos="25000">
              <a:srgbClr val="0087E6">
                <a:alpha val="57000"/>
              </a:srgbClr>
            </a:gs>
            <a:gs pos="0">
              <a:srgbClr val="005CBF">
                <a:alpha val="76000"/>
              </a:srgb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rmAutofit/>
            <a:scene3d>
              <a:camera prst="orthographicFront"/>
              <a:lightRig rig="threePt" dir="t"/>
            </a:scene3d>
            <a:sp3d extrusionH="57150">
              <a:bevelT w="82550" h="38100" prst="coolSlant"/>
            </a:sp3d>
          </a:bodyPr>
          <a:lstStyle/>
          <a:p>
            <a:pPr marL="0" marR="0">
              <a:lnSpc>
                <a:spcPct val="115000"/>
              </a:lnSpc>
              <a:spcBef>
                <a:spcPts val="0"/>
              </a:spcBef>
              <a:spcAft>
                <a:spcPts val="1000"/>
              </a:spcAft>
            </a:pPr>
            <a:r>
              <a:rPr lang="en-US" sz="2400"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a typeface="Times New Roman"/>
                <a:cs typeface="Times New Roman"/>
              </a:rPr>
              <a:t/>
            </a:r>
            <a:br>
              <a:rPr lang="en-US" sz="2400"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a typeface="Times New Roman"/>
                <a:cs typeface="Times New Roman"/>
              </a:rPr>
            </a:br>
            <a:endParaRPr lang="en-US"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ndParaRPr>
          </a:p>
        </p:txBody>
      </p:sp>
      <p:sp>
        <p:nvSpPr>
          <p:cNvPr id="3" name="Content Placeholder 2"/>
          <p:cNvSpPr>
            <a:spLocks noGrp="1"/>
          </p:cNvSpPr>
          <p:nvPr>
            <p:ph idx="1"/>
          </p:nvPr>
        </p:nvSpPr>
        <p:spPr>
          <a:xfrm>
            <a:off x="533400" y="1676400"/>
            <a:ext cx="8229600" cy="4525963"/>
          </a:xfrm>
        </p:spPr>
        <p:txBody>
          <a:bodyPr>
            <a:normAutofit/>
          </a:bodyPr>
          <a:lstStyle/>
          <a:p>
            <a:pPr algn="ctr">
              <a:buNone/>
            </a:pPr>
            <a:endParaRPr lang="en-US" sz="1600" dirty="0" smtClean="0">
              <a:latin typeface="Bookman Old Style" pitchFamily="18" charset="0"/>
            </a:endParaRPr>
          </a:p>
          <a:p>
            <a:pPr algn="ctr">
              <a:buNone/>
            </a:pPr>
            <a:r>
              <a:rPr lang="en-US" sz="1600" dirty="0" smtClean="0">
                <a:latin typeface="Bookman Old Style" pitchFamily="18" charset="0"/>
              </a:rPr>
              <a:t>December 5, 1945, Flight 19 set out from Fort Lauderdale to practice some routine bombing runs, led by Lt. Charles Taylor.  An hour and half after they flew off, Taylor reported that his compasses were broken, but he thought he was flying over the Florida Keys.  He was advised to fly to Miami.  It turns out that he was not flying over the Keys, but instead over the Bahamas.  This mistake was fatal.  When it was apparent that Flight 19 was lost, other planes were sent to find them, and one of the search planes also went missing.  The Flight 19 planes have been missing to this day.  </a:t>
            </a:r>
          </a:p>
          <a:p>
            <a:pPr algn="ctr">
              <a:buNone/>
            </a:pPr>
            <a:endParaRPr lang="en-US" sz="1500" dirty="0" smtClean="0">
              <a:latin typeface="Bookman Old Style" pitchFamily="18" charset="0"/>
            </a:endParaRPr>
          </a:p>
          <a:p>
            <a:pPr algn="ctr">
              <a:buNone/>
            </a:pPr>
            <a:r>
              <a:rPr lang="en-US" sz="1600" dirty="0" smtClean="0">
                <a:latin typeface="Bookman Old Style" pitchFamily="18" charset="0"/>
              </a:rPr>
              <a:t>December 28, 1948, NC16002, a DC-3 Airliner flying from San Juan, Puerto Rico to Miami, Florida disappeared on a fine, clear day, with only fifty miles left to the destination.  It is true, though, that the plane’s batteries were not fully charged at take-off, and hence the communications between the plane and airport may have been affected.  </a:t>
            </a:r>
          </a:p>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400" dirty="0"/>
          </a:p>
        </p:txBody>
      </p:sp>
      <p:sp>
        <p:nvSpPr>
          <p:cNvPr id="6" name="TextBox 5"/>
          <p:cNvSpPr txBox="1"/>
          <p:nvPr/>
        </p:nvSpPr>
        <p:spPr>
          <a:xfrm>
            <a:off x="381000" y="381000"/>
            <a:ext cx="8458200" cy="1785104"/>
          </a:xfrm>
          <a:prstGeom prst="rect">
            <a:avLst/>
          </a:prstGeom>
          <a:noFill/>
        </p:spPr>
        <p:txBody>
          <a:bodyPr wrap="square" rtlCol="0">
            <a:spAutoFit/>
          </a:bodyPr>
          <a:lstStyle/>
          <a:p>
            <a:pPr algn="ctr"/>
            <a:r>
              <a:rPr lang="en-US" sz="1600" dirty="0" smtClean="0">
                <a:latin typeface="Bookman Old Style" pitchFamily="18" charset="0"/>
              </a:rPr>
              <a:t>One of the earlier recorded disappearances was of the </a:t>
            </a:r>
            <a:r>
              <a:rPr lang="en-US" sz="1600" i="1" dirty="0" smtClean="0">
                <a:latin typeface="Bookman Old Style" pitchFamily="18" charset="0"/>
              </a:rPr>
              <a:t>USS Cyclops</a:t>
            </a:r>
            <a:r>
              <a:rPr lang="en-US" sz="1600" dirty="0" smtClean="0">
                <a:latin typeface="Bookman Old Style" pitchFamily="18" charset="0"/>
              </a:rPr>
              <a:t>, a coal ship in the Us Navy.  In March 1918, it was traveling from Bahia, El Salvador to Baltimore, Maryland, but shortly after a stop at Barbados for extra supplies, it disappeared. No distress signal was ever received.  Now, it is true that it may not have been in the Triangle, but we shall move on and see what else history has to say.  </a:t>
            </a:r>
          </a:p>
          <a:p>
            <a:pPr algn="ctr"/>
            <a:endParaRPr lang="en-US" sz="1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3D4A8"/>
            </a:gs>
            <a:gs pos="75000">
              <a:srgbClr val="21D6E0">
                <a:alpha val="59000"/>
              </a:srgbClr>
            </a:gs>
            <a:gs pos="25000">
              <a:srgbClr val="0087E6">
                <a:alpha val="57000"/>
              </a:srgbClr>
            </a:gs>
            <a:gs pos="0">
              <a:srgbClr val="005CBF">
                <a:alpha val="76000"/>
              </a:srgb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76400"/>
            <a:ext cx="8229600" cy="4525963"/>
          </a:xfrm>
        </p:spPr>
        <p:txBody>
          <a:bodyPr>
            <a:normAutofit/>
          </a:bodyPr>
          <a:lstStyle/>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400" dirty="0"/>
          </a:p>
        </p:txBody>
      </p:sp>
      <p:sp>
        <p:nvSpPr>
          <p:cNvPr id="21506" name="Rectangle 2"/>
          <p:cNvSpPr>
            <a:spLocks noGrp="1" noChangeArrowheads="1"/>
          </p:cNvSpPr>
          <p:nvPr>
            <p:ph type="title"/>
          </p:nvPr>
        </p:nvSpPr>
        <p:spPr bwMode="auto">
          <a:xfrm>
            <a:off x="457200" y="274638"/>
            <a:ext cx="8458200" cy="69865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threePt" dir="t"/>
            </a:scene3d>
            <a:sp3d extrusionH="57150">
              <a:bevelT w="38100" h="38100" prst="angle"/>
            </a:sp3d>
          </a:bodyPr>
          <a:lstStyle/>
          <a:p>
            <a:r>
              <a:rPr kumimoji="0" lang="en-US" altLang="ja-JP" sz="1600" b="0"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t> The </a:t>
            </a:r>
            <a:r>
              <a:rPr kumimoji="0" lang="en-US" altLang="ja-JP" sz="1600" b="0" i="1"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t>SS Marine </a:t>
            </a:r>
            <a:r>
              <a:rPr kumimoji="0" lang="en-US" altLang="ja-JP" sz="1600" b="0" i="1" u="none" strike="noStrike" cap="none" normalizeH="0" baseline="0" dirty="0" err="1" smtClean="0">
                <a:ln>
                  <a:noFill/>
                </a:ln>
                <a:solidFill>
                  <a:schemeClr val="tx1"/>
                </a:solidFill>
                <a:effectLst/>
                <a:latin typeface="Bookman Old Style" pitchFamily="18" charset="0"/>
                <a:ea typeface="Times New Roman" pitchFamily="18" charset="0"/>
                <a:cs typeface="Times New Roman" pitchFamily="18" charset="0"/>
              </a:rPr>
              <a:t>Sulphur</a:t>
            </a:r>
            <a:r>
              <a:rPr kumimoji="0" lang="en-US" altLang="ja-JP" sz="1600" b="0" i="1"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t> Queen </a:t>
            </a:r>
            <a:r>
              <a:rPr kumimoji="0" lang="en-US" altLang="ja-JP" sz="1600" b="0"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t>was a tanker ship with a cargo of molten </a:t>
            </a:r>
            <a:r>
              <a:rPr kumimoji="0" lang="en-US" altLang="ja-JP" sz="1600" b="0" i="0" u="none" strike="noStrike" cap="none" normalizeH="0" baseline="0" dirty="0" err="1" smtClean="0">
                <a:ln>
                  <a:noFill/>
                </a:ln>
                <a:solidFill>
                  <a:schemeClr val="tx1"/>
                </a:solidFill>
                <a:effectLst/>
                <a:latin typeface="Bookman Old Style" pitchFamily="18" charset="0"/>
                <a:ea typeface="Times New Roman" pitchFamily="18" charset="0"/>
                <a:cs typeface="Times New Roman" pitchFamily="18" charset="0"/>
              </a:rPr>
              <a:t>sulphur</a:t>
            </a:r>
            <a:r>
              <a:rPr kumimoji="0" lang="en-US" altLang="ja-JP" sz="1600" b="0"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t> that disappeared off Florida’s southern coast in 1963.  No evidence of the wreck was ever found.  It is true that that type of ship had an unstable keel and this particular ship was further weakened by carrying molten </a:t>
            </a:r>
            <a:r>
              <a:rPr kumimoji="0" lang="en-US" altLang="ja-JP" sz="1600" b="0" i="0" u="none" strike="noStrike" cap="none" normalizeH="0" baseline="0" dirty="0" err="1" smtClean="0">
                <a:ln>
                  <a:noFill/>
                </a:ln>
                <a:solidFill>
                  <a:schemeClr val="tx1"/>
                </a:solidFill>
                <a:effectLst/>
                <a:latin typeface="Bookman Old Style" pitchFamily="18" charset="0"/>
                <a:ea typeface="Times New Roman" pitchFamily="18" charset="0"/>
                <a:cs typeface="Times New Roman" pitchFamily="18" charset="0"/>
              </a:rPr>
              <a:t>sulphur</a:t>
            </a:r>
            <a:r>
              <a:rPr kumimoji="0" lang="en-US" altLang="ja-JP" sz="1600" b="0"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t>, making it hardly fair to blame the Bermuda Triangle.  </a:t>
            </a:r>
            <a:br>
              <a:rPr kumimoji="0" lang="en-US" altLang="ja-JP" sz="1600" b="0"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br>
            <a:r>
              <a:rPr lang="en-US" altLang="ja-JP" sz="1600" dirty="0" smtClean="0">
                <a:latin typeface="Bookman Old Style" pitchFamily="18" charset="0"/>
                <a:ea typeface="Times New Roman" pitchFamily="18" charset="0"/>
                <a:cs typeface="Times New Roman" pitchFamily="18" charset="0"/>
              </a:rPr>
              <a:t/>
            </a:r>
            <a:br>
              <a:rPr lang="en-US" altLang="ja-JP" sz="1600" dirty="0" smtClean="0">
                <a:latin typeface="Bookman Old Style" pitchFamily="18" charset="0"/>
                <a:ea typeface="Times New Roman" pitchFamily="18" charset="0"/>
                <a:cs typeface="Times New Roman" pitchFamily="18" charset="0"/>
              </a:rPr>
            </a:br>
            <a:r>
              <a:rPr lang="en-US" altLang="ja-JP" sz="1600" dirty="0" smtClean="0">
                <a:latin typeface="Bookman Old Style" pitchFamily="18" charset="0"/>
                <a:ea typeface="Times New Roman" pitchFamily="18" charset="0"/>
                <a:cs typeface="Times New Roman" pitchFamily="18" charset="0"/>
              </a:rPr>
              <a:t/>
            </a:r>
            <a:br>
              <a:rPr lang="en-US" altLang="ja-JP" sz="1600" dirty="0" smtClean="0">
                <a:latin typeface="Bookman Old Style" pitchFamily="18" charset="0"/>
                <a:ea typeface="Times New Roman" pitchFamily="18" charset="0"/>
                <a:cs typeface="Times New Roman" pitchFamily="18" charset="0"/>
              </a:rPr>
            </a:br>
            <a:r>
              <a:rPr lang="en-US" sz="1600" dirty="0" smtClean="0">
                <a:latin typeface="Bookman Old Style" pitchFamily="18" charset="0"/>
              </a:rPr>
              <a:t>A few explanations for these phenomena are as follows:</a:t>
            </a:r>
            <a:br>
              <a:rPr lang="en-US" sz="1600" dirty="0" smtClean="0">
                <a:latin typeface="Bookman Old Style" pitchFamily="18" charset="0"/>
              </a:rPr>
            </a:br>
            <a:r>
              <a:rPr lang="en-US" sz="1600" dirty="0" smtClean="0">
                <a:latin typeface="Bookman Old Style" pitchFamily="18" charset="0"/>
              </a:rPr>
              <a:t/>
            </a:r>
            <a:br>
              <a:rPr lang="en-US" sz="1600" dirty="0" smtClean="0">
                <a:latin typeface="Bookman Old Style" pitchFamily="18" charset="0"/>
              </a:rPr>
            </a:br>
            <a:r>
              <a:rPr lang="en-US" sz="1600" dirty="0" smtClean="0">
                <a:latin typeface="Bookman Old Style" pitchFamily="18" charset="0"/>
              </a:rPr>
              <a:t> </a:t>
            </a:r>
            <a:r>
              <a:rPr lang="en-US" sz="1600" dirty="0" smtClean="0">
                <a:solidFill>
                  <a:srgbClr val="0070C0"/>
                </a:solidFill>
                <a:effectLst>
                  <a:outerShdw blurRad="50800" dist="38100" dir="10800000" algn="r" rotWithShape="0">
                    <a:prstClr val="black">
                      <a:alpha val="40000"/>
                    </a:prstClr>
                  </a:outerShdw>
                </a:effectLst>
                <a:latin typeface="Bookman Old Style" pitchFamily="18" charset="0"/>
              </a:rPr>
              <a:t>►</a:t>
            </a:r>
            <a:r>
              <a:rPr lang="en-US" sz="1600" dirty="0" smtClean="0">
                <a:latin typeface="Bookman Old Style" pitchFamily="18" charset="0"/>
              </a:rPr>
              <a:t> In the Bermuda Triangle “flash” storms frequently occur —fierce storms that build up and break down so quickly that even satellites have trouble detecting them.  These could very well be the cause of some disappearances.  </a:t>
            </a:r>
            <a:br>
              <a:rPr lang="en-US" sz="1600" dirty="0" smtClean="0">
                <a:latin typeface="Bookman Old Style" pitchFamily="18" charset="0"/>
              </a:rPr>
            </a:br>
            <a:r>
              <a:rPr lang="en-US" sz="1600" dirty="0" smtClean="0">
                <a:latin typeface="Bookman Old Style" pitchFamily="18" charset="0"/>
              </a:rPr>
              <a:t/>
            </a:r>
            <a:br>
              <a:rPr lang="en-US" sz="1600" dirty="0" smtClean="0">
                <a:latin typeface="Bookman Old Style" pitchFamily="18" charset="0"/>
              </a:rPr>
            </a:br>
            <a:r>
              <a:rPr lang="en-US" sz="1600" dirty="0" smtClean="0">
                <a:latin typeface="Bookman Old Style" pitchFamily="18" charset="0"/>
              </a:rPr>
              <a:t> </a:t>
            </a:r>
            <a:r>
              <a:rPr lang="en-US" sz="1600" dirty="0" smtClean="0">
                <a:solidFill>
                  <a:srgbClr val="0070C0"/>
                </a:solidFill>
                <a:effectLst>
                  <a:outerShdw blurRad="50800" dist="38100" dir="10800000" algn="r" rotWithShape="0">
                    <a:prstClr val="black">
                      <a:alpha val="40000"/>
                    </a:prstClr>
                  </a:outerShdw>
                </a:effectLst>
                <a:latin typeface="Bookman Old Style" pitchFamily="18" charset="0"/>
              </a:rPr>
              <a:t>►</a:t>
            </a:r>
            <a:r>
              <a:rPr lang="en-US" sz="1600" dirty="0" smtClean="0">
                <a:latin typeface="Bookman Old Style" pitchFamily="18" charset="0"/>
              </a:rPr>
              <a:t> The ocean floor in the vicinity of the Triangle is known to trap and release large amounts of methane gas.  Methane is quite flammable and if it explodes in the air planes could ignite and crash.  As well, if enough gas rises through the water, the water’s density may drop and a ship could sink quite easily.  The ocean floor in the triangle conceals many craters and cliffs, and if a ship sailed over one at the time of sinking, it might be impossible to rescue. </a:t>
            </a:r>
            <a:br>
              <a:rPr lang="en-US" sz="1600" dirty="0" smtClean="0">
                <a:latin typeface="Bookman Old Style" pitchFamily="18" charset="0"/>
              </a:rPr>
            </a:br>
            <a:r>
              <a:rPr lang="en-US" sz="1600" dirty="0" smtClean="0">
                <a:latin typeface="Bookman Old Style" pitchFamily="18" charset="0"/>
              </a:rPr>
              <a:t/>
            </a:r>
            <a:br>
              <a:rPr lang="en-US" sz="1600" dirty="0" smtClean="0">
                <a:latin typeface="Bookman Old Style" pitchFamily="18" charset="0"/>
              </a:rPr>
            </a:br>
            <a:r>
              <a:rPr lang="en-US" sz="1600" dirty="0" smtClean="0">
                <a:solidFill>
                  <a:srgbClr val="0070C0"/>
                </a:solidFill>
                <a:latin typeface="Bookman Old Style" pitchFamily="18" charset="0"/>
              </a:rPr>
              <a:t> </a:t>
            </a:r>
            <a:r>
              <a:rPr lang="en-US" sz="1600" dirty="0" smtClean="0">
                <a:solidFill>
                  <a:srgbClr val="0070C0"/>
                </a:solidFill>
                <a:effectLst>
                  <a:outerShdw blurRad="50800" dist="38100" dir="10800000" algn="r" rotWithShape="0">
                    <a:prstClr val="black">
                      <a:alpha val="40000"/>
                    </a:prstClr>
                  </a:outerShdw>
                </a:effectLst>
                <a:latin typeface="Bookman Old Style" pitchFamily="18" charset="0"/>
              </a:rPr>
              <a:t>►</a:t>
            </a:r>
            <a:r>
              <a:rPr lang="en-US" sz="1600" dirty="0" smtClean="0">
                <a:solidFill>
                  <a:srgbClr val="0070C0"/>
                </a:solidFill>
                <a:latin typeface="Bookman Old Style" pitchFamily="18" charset="0"/>
              </a:rPr>
              <a:t> </a:t>
            </a:r>
            <a:r>
              <a:rPr lang="en-US" sz="1600" dirty="0" smtClean="0">
                <a:latin typeface="Bookman Old Style" pitchFamily="18" charset="0"/>
              </a:rPr>
              <a:t>Scientists have noticed a large number of seismic vibrations around the Triangle.  This could cause enough disturbance to fuel one of the infrequent but powerful tidal waves that strike in the area.  </a:t>
            </a:r>
            <a:br>
              <a:rPr lang="en-US" sz="1600" dirty="0" smtClean="0">
                <a:latin typeface="Bookman Old Style" pitchFamily="18" charset="0"/>
              </a:rPr>
            </a:br>
            <a:r>
              <a:rPr lang="en-US" sz="1600" dirty="0" smtClean="0">
                <a:latin typeface="Bookman Old Style" pitchFamily="18" charset="0"/>
              </a:rPr>
              <a:t/>
            </a:r>
            <a:br>
              <a:rPr lang="en-US" sz="1600" dirty="0" smtClean="0">
                <a:latin typeface="Bookman Old Style" pitchFamily="18" charset="0"/>
              </a:rPr>
            </a:br>
            <a:r>
              <a:rPr lang="en-US" sz="1600" dirty="0" smtClean="0">
                <a:latin typeface="Bookman Old Style" pitchFamily="18" charset="0"/>
              </a:rPr>
              <a:t/>
            </a:r>
            <a:br>
              <a:rPr lang="en-US" sz="1600" dirty="0" smtClean="0">
                <a:latin typeface="Bookman Old Style" pitchFamily="18" charset="0"/>
              </a:rPr>
            </a:br>
            <a:r>
              <a:rPr lang="en-US" sz="1600" dirty="0" smtClean="0">
                <a:latin typeface="Bookman Old Style" pitchFamily="18" charset="0"/>
              </a:rPr>
              <a:t> </a:t>
            </a:r>
            <a:br>
              <a:rPr lang="en-US" sz="1600" dirty="0" smtClean="0">
                <a:latin typeface="Bookman Old Style" pitchFamily="18" charset="0"/>
              </a:rPr>
            </a:br>
            <a:r>
              <a:rPr kumimoji="0" lang="en-US" altLang="ja-JP" sz="1600" b="0"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t/>
            </a:r>
            <a:br>
              <a:rPr kumimoji="0" lang="en-US" altLang="ja-JP" sz="1600" b="0"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br>
            <a:endParaRPr kumimoji="0" lang="en-US" altLang="ja-JP" sz="1600" b="0" i="0" u="none" strike="noStrike" cap="none" normalizeH="0" baseline="0" dirty="0" smtClean="0">
              <a:ln>
                <a:noFill/>
              </a:ln>
              <a:solidFill>
                <a:schemeClr val="tx1"/>
              </a:solidFill>
              <a:effectLst/>
              <a:latin typeface="Bookman Old Style" pitchFamily="18" charset="0"/>
              <a:cs typeface="Arial"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rgbClr val="03D4A8">
                <a:alpha val="91000"/>
              </a:srgbClr>
            </a:gs>
            <a:gs pos="25000">
              <a:srgbClr val="21D6E0">
                <a:alpha val="59000"/>
              </a:srgbClr>
            </a:gs>
            <a:gs pos="75000">
              <a:srgbClr val="0087E6">
                <a:alpha val="57000"/>
              </a:srgbClr>
            </a:gs>
            <a:gs pos="100000">
              <a:srgbClr val="005CBF">
                <a:alpha val="74000"/>
              </a:srgb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76400"/>
            <a:ext cx="8229600" cy="4525963"/>
          </a:xfrm>
        </p:spPr>
        <p:txBody>
          <a:bodyPr>
            <a:normAutofit/>
          </a:bodyPr>
          <a:lstStyle/>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500" dirty="0" smtClean="0">
              <a:latin typeface="Bookman Old Style" pitchFamily="18" charset="0"/>
            </a:endParaRPr>
          </a:p>
          <a:p>
            <a:pPr algn="ctr">
              <a:buNone/>
            </a:pPr>
            <a:endParaRPr lang="en-US" sz="1400" dirty="0"/>
          </a:p>
        </p:txBody>
      </p:sp>
      <p:sp>
        <p:nvSpPr>
          <p:cNvPr id="21506" name="Rectangle 2"/>
          <p:cNvSpPr>
            <a:spLocks noGrp="1" noChangeArrowheads="1"/>
          </p:cNvSpPr>
          <p:nvPr>
            <p:ph type="title"/>
          </p:nvPr>
        </p:nvSpPr>
        <p:spPr bwMode="auto">
          <a:xfrm>
            <a:off x="381000" y="1524000"/>
            <a:ext cx="8458200"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threePt" dir="t"/>
            </a:scene3d>
            <a:sp3d extrusionH="57150">
              <a:bevelT w="38100" h="38100" prst="angle"/>
            </a:sp3d>
          </a:bodyPr>
          <a:lstStyle/>
          <a:p>
            <a:r>
              <a:rPr lang="en-US" sz="1600" dirty="0" smtClean="0">
                <a:latin typeface="Bookman Old Style" pitchFamily="18" charset="0"/>
              </a:rPr>
              <a:t/>
            </a:r>
            <a:br>
              <a:rPr lang="en-US" sz="1600" dirty="0" smtClean="0">
                <a:latin typeface="Bookman Old Style" pitchFamily="18" charset="0"/>
              </a:rPr>
            </a:br>
            <a:r>
              <a:rPr lang="en-US" sz="1600" dirty="0" smtClean="0">
                <a:latin typeface="Bookman Old Style" pitchFamily="18" charset="0"/>
              </a:rPr>
              <a:t/>
            </a:r>
            <a:br>
              <a:rPr lang="en-US" sz="1600" dirty="0" smtClean="0">
                <a:latin typeface="Bookman Old Style" pitchFamily="18" charset="0"/>
              </a:rPr>
            </a:br>
            <a:r>
              <a:rPr lang="en-US" sz="1600" dirty="0" smtClean="0">
                <a:latin typeface="Bookman Old Style" pitchFamily="18" charset="0"/>
              </a:rPr>
              <a:t>  Less likely theories include Atlantis having moved there, alien abductions and UFOs, pirates, and death rays.  These seem quite unlikely; however, there exists a surprisingly large number of supporters for these theories.  </a:t>
            </a:r>
            <a:r>
              <a:rPr lang="en-US" sz="1600" dirty="0" smtClean="0"/>
              <a:t/>
            </a:r>
            <a:br>
              <a:rPr lang="en-US" sz="1600" dirty="0" smtClean="0"/>
            </a:br>
            <a:r>
              <a:rPr lang="en-US" sz="1600" dirty="0" smtClean="0">
                <a:latin typeface="Bookman Old Style" pitchFamily="18" charset="0"/>
              </a:rPr>
              <a:t/>
            </a:r>
            <a:br>
              <a:rPr lang="en-US" sz="1600" dirty="0" smtClean="0">
                <a:latin typeface="Bookman Old Style" pitchFamily="18" charset="0"/>
              </a:rPr>
            </a:br>
            <a:r>
              <a:rPr lang="en-US" sz="1600" dirty="0" smtClean="0">
                <a:latin typeface="Bookman Old Style" pitchFamily="18" charset="0"/>
              </a:rPr>
              <a:t>In conclusion, I must say that although there a large amount of factors pointing to the existence of the Bermuda Triangle, is it really a mystery? The amount of stories and theories are staggering, but there are relatively few credible ones.  If you take a look at the Cape of Good Hope on the tip of South Africa, it is a stormy and dangerous place, but it does not have quite the legacy that the Triangle has, but the Triangle has a great deal more traffic.  This could very well be the reason.  In my opinion, the Bermuda Triangle is nothing but a place on earth that has an unfortunate amount of tragedy, not one that has some supernatural mystery.  </a:t>
            </a:r>
            <a:r>
              <a:rPr lang="en-US" sz="1600" dirty="0" smtClean="0"/>
              <a:t/>
            </a:r>
            <a:br>
              <a:rPr lang="en-US" sz="1600" dirty="0" smtClean="0"/>
            </a:br>
            <a:r>
              <a:rPr lang="en-US" sz="1600" dirty="0" smtClean="0">
                <a:latin typeface="Bookman Old Style" pitchFamily="18" charset="0"/>
              </a:rPr>
              <a:t/>
            </a:r>
            <a:br>
              <a:rPr lang="en-US" sz="1600" dirty="0" smtClean="0">
                <a:latin typeface="Bookman Old Style" pitchFamily="18" charset="0"/>
              </a:rPr>
            </a:br>
            <a:r>
              <a:rPr lang="en-US" sz="1600" dirty="0" smtClean="0">
                <a:latin typeface="Bookman Old Style" pitchFamily="18" charset="0"/>
              </a:rPr>
              <a:t/>
            </a:r>
            <a:br>
              <a:rPr lang="en-US" sz="1600" dirty="0" smtClean="0">
                <a:latin typeface="Bookman Old Style" pitchFamily="18" charset="0"/>
              </a:rPr>
            </a:br>
            <a:r>
              <a:rPr lang="en-US" sz="1600" dirty="0" smtClean="0">
                <a:latin typeface="Bookman Old Style" pitchFamily="18" charset="0"/>
              </a:rPr>
              <a:t/>
            </a:r>
            <a:br>
              <a:rPr lang="en-US" sz="1600" dirty="0" smtClean="0">
                <a:latin typeface="Bookman Old Style" pitchFamily="18" charset="0"/>
              </a:rPr>
            </a:br>
            <a:r>
              <a:rPr lang="en-US" sz="1600" dirty="0" smtClean="0">
                <a:latin typeface="Bookman Old Style" pitchFamily="18" charset="0"/>
              </a:rPr>
              <a:t> </a:t>
            </a:r>
            <a:br>
              <a:rPr lang="en-US" sz="1600" dirty="0" smtClean="0">
                <a:latin typeface="Bookman Old Style" pitchFamily="18" charset="0"/>
              </a:rPr>
            </a:br>
            <a:r>
              <a:rPr kumimoji="0" lang="en-US" altLang="ja-JP" sz="1600" b="0"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t/>
            </a:r>
            <a:br>
              <a:rPr kumimoji="0" lang="en-US" altLang="ja-JP" sz="1600" b="0"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br>
            <a:endParaRPr kumimoji="0" lang="en-US" altLang="ja-JP" sz="1600" b="0" i="0" u="none" strike="noStrike" cap="none" normalizeH="0" baseline="0" dirty="0" smtClean="0">
              <a:ln>
                <a:noFill/>
              </a:ln>
              <a:solidFill>
                <a:schemeClr val="tx1"/>
              </a:solidFill>
              <a:effectLst/>
              <a:latin typeface="Bookman Old Style" pitchFamily="18" charset="0"/>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6000"/>
            <a:lum/>
          </a:blip>
          <a:srcRect/>
          <a:stretch>
            <a:fillRect t="-1000" b="-1000"/>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1752600"/>
            <a:ext cx="9144000"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CFEBD2"/>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Overview</a:t>
            </a:r>
            <a:endParaRPr kumimoji="0" lang="en-US" sz="1400" b="0" i="0" u="none" strike="noStrike" cap="none" normalizeH="0" baseline="0" dirty="0" smtClean="0">
              <a:ln>
                <a:noFill/>
              </a:ln>
              <a:solidFill>
                <a:srgbClr val="CFEBD2"/>
              </a:solidFill>
              <a:effectLst>
                <a:outerShdw blurRad="38100" dist="38100" dir="2700000" algn="tl">
                  <a:srgbClr val="000000">
                    <a:alpha val="43137"/>
                  </a:srgbClr>
                </a:outerShd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lumMod val="95000"/>
                  </a:schemeClr>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This is an easy hike to a beautiful blue-green lake tucked in the valley between Mt Shark and Tent Ridge, with the option of going farther. Don</a:t>
            </a:r>
            <a:r>
              <a:rPr kumimoji="0" lang="en-US" sz="1400" b="0" i="0" u="none" strike="noStrike" cap="none" normalizeH="0" baseline="0" dirty="0" smtClean="0">
                <a:ln>
                  <a:noFill/>
                </a:ln>
                <a:solidFill>
                  <a:schemeClr val="bg1">
                    <a:lumMod val="95000"/>
                  </a:schemeClr>
                </a:solidFill>
                <a:effectLst>
                  <a:outerShdw blurRad="38100" dist="38100" dir="2700000" algn="tl">
                    <a:srgbClr val="000000">
                      <a:alpha val="43137"/>
                    </a:srgbClr>
                  </a:outerShdw>
                </a:effectLst>
                <a:latin typeface="Calibri"/>
                <a:ea typeface="Calibri" pitchFamily="34" charset="0"/>
                <a:cs typeface="Times New Roman" pitchFamily="18" charset="0"/>
              </a:rPr>
              <a:t>’</a:t>
            </a:r>
            <a:r>
              <a:rPr kumimoji="0" lang="en-US" sz="1400" b="0" i="0" u="none" strike="noStrike" cap="none" normalizeH="0" baseline="0" dirty="0" smtClean="0">
                <a:ln>
                  <a:noFill/>
                </a:ln>
                <a:solidFill>
                  <a:schemeClr val="bg1">
                    <a:lumMod val="95000"/>
                  </a:schemeClr>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t ask me why it</a:t>
            </a:r>
            <a:r>
              <a:rPr kumimoji="0" lang="en-US" sz="1400" b="0" i="0" u="none" strike="noStrike" cap="none" normalizeH="0" baseline="0" dirty="0" smtClean="0">
                <a:ln>
                  <a:noFill/>
                </a:ln>
                <a:solidFill>
                  <a:schemeClr val="bg1">
                    <a:lumMod val="95000"/>
                  </a:schemeClr>
                </a:solidFill>
                <a:effectLst>
                  <a:outerShdw blurRad="38100" dist="38100" dir="2700000" algn="tl">
                    <a:srgbClr val="000000">
                      <a:alpha val="43137"/>
                    </a:srgbClr>
                  </a:outerShdw>
                </a:effectLst>
                <a:latin typeface="Calibri"/>
                <a:ea typeface="Calibri" pitchFamily="34" charset="0"/>
                <a:cs typeface="Times New Roman" pitchFamily="18" charset="0"/>
              </a:rPr>
              <a:t>’</a:t>
            </a:r>
            <a:r>
              <a:rPr kumimoji="0" lang="en-US" sz="1400" b="0" i="0" u="none" strike="noStrike" cap="none" normalizeH="0" baseline="0" dirty="0" smtClean="0">
                <a:ln>
                  <a:noFill/>
                </a:ln>
                <a:solidFill>
                  <a:schemeClr val="bg1">
                    <a:lumMod val="95000"/>
                  </a:schemeClr>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s called Shark. I</a:t>
            </a:r>
            <a:r>
              <a:rPr kumimoji="0" lang="en-US" sz="1400" b="0" i="0" u="none" strike="noStrike" cap="none" normalizeH="0" baseline="0" dirty="0" smtClean="0">
                <a:ln>
                  <a:noFill/>
                </a:ln>
                <a:solidFill>
                  <a:schemeClr val="bg1">
                    <a:lumMod val="95000"/>
                  </a:schemeClr>
                </a:solidFill>
                <a:effectLst>
                  <a:outerShdw blurRad="38100" dist="38100" dir="2700000" algn="tl">
                    <a:srgbClr val="000000">
                      <a:alpha val="43137"/>
                    </a:srgbClr>
                  </a:outerShdw>
                </a:effectLst>
                <a:latin typeface="Calibri"/>
                <a:ea typeface="Calibri" pitchFamily="34" charset="0"/>
                <a:cs typeface="Times New Roman" pitchFamily="18" charset="0"/>
              </a:rPr>
              <a:t>’</a:t>
            </a:r>
            <a:r>
              <a:rPr kumimoji="0" lang="en-US" sz="1400" b="0" i="0" u="none" strike="noStrike" cap="none" normalizeH="0" baseline="0" dirty="0" smtClean="0">
                <a:ln>
                  <a:noFill/>
                </a:ln>
                <a:solidFill>
                  <a:schemeClr val="bg1">
                    <a:lumMod val="95000"/>
                  </a:schemeClr>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m pretty well certain there are no sharks in this lake!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CFEBD2"/>
                </a:solidFill>
                <a:effectLst>
                  <a:outerShdw blurRad="38100" dist="38100" dir="2700000" algn="tl">
                    <a:srgbClr val="000000">
                      <a:alpha val="43137"/>
                    </a:srgbClr>
                  </a:outerShdw>
                </a:effectLst>
                <a:latin typeface="Times New Roman" pitchFamily="18" charset="0"/>
                <a:cs typeface="Times New Roman" pitchFamily="18" charset="0"/>
              </a:rPr>
              <a:t>Distance:</a:t>
            </a:r>
            <a:r>
              <a:rPr kumimoji="0" lang="en-US" sz="1400" b="1" i="0" u="none" strike="noStrike" cap="none" normalizeH="0" dirty="0" smtClean="0">
                <a:ln>
                  <a:noFill/>
                </a:ln>
                <a:solidFill>
                  <a:srgbClr val="CFEBD2"/>
                </a:solidFill>
                <a:effectLst>
                  <a:outerShdw blurRad="38100" dist="38100" dir="2700000" algn="tl">
                    <a:srgbClr val="000000">
                      <a:alpha val="43137"/>
                    </a:srgbClr>
                  </a:outerShdw>
                </a:effectLst>
                <a:latin typeface="Times New Roman" pitchFamily="18" charset="0"/>
                <a:cs typeface="Times New Roman" pitchFamily="18" charset="0"/>
              </a:rPr>
              <a:t> </a:t>
            </a:r>
            <a:r>
              <a:rPr kumimoji="0" lang="en-US" sz="1400" i="0" u="none" strike="noStrike" cap="none" normalizeH="0" dirty="0" smtClean="0">
                <a:ln>
                  <a:noFill/>
                </a:ln>
                <a:solidFill>
                  <a:schemeClr val="bg1">
                    <a:lumMod val="95000"/>
                  </a:schemeClr>
                </a:solidFill>
                <a:effectLst>
                  <a:outerShdw blurRad="38100" dist="38100" dir="2700000" algn="tl">
                    <a:srgbClr val="000000">
                      <a:alpha val="43137"/>
                    </a:srgbClr>
                  </a:outerShdw>
                </a:effectLst>
                <a:latin typeface="Times New Roman" pitchFamily="18" charset="0"/>
                <a:cs typeface="Times New Roman" pitchFamily="18" charset="0"/>
              </a:rPr>
              <a:t>7.4 km to lake and back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dirty="0" smtClean="0">
                <a:ln>
                  <a:noFill/>
                </a:ln>
                <a:solidFill>
                  <a:srgbClr val="CFEBD2"/>
                </a:solidFill>
                <a:effectLst>
                  <a:outerShdw blurRad="38100" dist="38100" dir="2700000" algn="tl">
                    <a:srgbClr val="000000">
                      <a:alpha val="43137"/>
                    </a:srgbClr>
                  </a:outerShdw>
                </a:effectLst>
                <a:latin typeface="Times New Roman" pitchFamily="18" charset="0"/>
                <a:cs typeface="Times New Roman" pitchFamily="18" charset="0"/>
              </a:rPr>
              <a:t>Height Gain: </a:t>
            </a:r>
            <a:r>
              <a:rPr lang="en-US" sz="1400" dirty="0" smtClean="0">
                <a:solidFill>
                  <a:schemeClr val="bg1">
                    <a:lumMod val="95000"/>
                  </a:schemeClr>
                </a:solidFill>
                <a:effectLst>
                  <a:outerShdw blurRad="38100" dist="38100" dir="2700000" algn="tl">
                    <a:srgbClr val="000000">
                      <a:alpha val="43137"/>
                    </a:srgbClr>
                  </a:outerShdw>
                </a:effectLst>
                <a:latin typeface="Times New Roman" pitchFamily="18" charset="0"/>
                <a:cs typeface="Times New Roman" pitchFamily="18" charset="0"/>
              </a:rPr>
              <a:t>104 m  (341 ft) to lake and back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dirty="0" smtClean="0">
                <a:ln>
                  <a:noFill/>
                </a:ln>
                <a:solidFill>
                  <a:srgbClr val="CFEBD2"/>
                </a:solidFill>
                <a:effectLst>
                  <a:outerShdw blurRad="38100" dist="38100" dir="2700000" algn="tl">
                    <a:srgbClr val="000000">
                      <a:alpha val="43137"/>
                    </a:srgbClr>
                  </a:outerShdw>
                </a:effectLst>
                <a:latin typeface="Times New Roman" pitchFamily="18" charset="0"/>
                <a:cs typeface="Times New Roman" pitchFamily="18" charset="0"/>
              </a:rPr>
              <a:t>High  Point  </a:t>
            </a:r>
            <a:r>
              <a:rPr kumimoji="0" lang="en-US" sz="1400" i="0" u="none" strike="noStrike" cap="none" normalizeH="0" dirty="0" smtClean="0">
                <a:ln>
                  <a:noFill/>
                </a:ln>
                <a:solidFill>
                  <a:schemeClr val="bg1">
                    <a:lumMod val="95000"/>
                  </a:schemeClr>
                </a:solidFill>
                <a:effectLst>
                  <a:outerShdw blurRad="38100" dist="38100" dir="2700000" algn="tl">
                    <a:srgbClr val="000000">
                      <a:alpha val="43137"/>
                    </a:srgbClr>
                  </a:outerShdw>
                </a:effectLst>
                <a:latin typeface="Times New Roman" pitchFamily="18" charset="0"/>
                <a:cs typeface="Times New Roman" pitchFamily="18" charset="0"/>
              </a:rPr>
              <a:t>1920 m (6300 ft)</a:t>
            </a:r>
            <a:endParaRPr kumimoji="0" lang="en-US" sz="1400" b="1" i="0" u="none" strike="noStrike" cap="none" normalizeH="0" dirty="0" smtClean="0">
              <a:ln>
                <a:noFill/>
              </a:ln>
              <a:solidFill>
                <a:srgbClr val="CFEBD2"/>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CFEBD2"/>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TextBox 2"/>
          <p:cNvSpPr txBox="1"/>
          <p:nvPr/>
        </p:nvSpPr>
        <p:spPr>
          <a:xfrm>
            <a:off x="609600" y="152400"/>
            <a:ext cx="8991600" cy="1323439"/>
          </a:xfrm>
          <a:prstGeom prst="rect">
            <a:avLst/>
          </a:prstGeom>
          <a:noFill/>
        </p:spPr>
        <p:txBody>
          <a:bodyPr wrap="square" rtlCol="0">
            <a:spAutoFit/>
            <a:scene3d>
              <a:camera prst="perspectiveRight">
                <a:rot lat="0" lon="19860000" rev="0"/>
              </a:camera>
              <a:lightRig rig="threePt" dir="t"/>
            </a:scene3d>
            <a:sp3d extrusionH="57150">
              <a:bevelT w="38100" h="38100"/>
            </a:sp3d>
          </a:bodyPr>
          <a:lstStyle/>
          <a:p>
            <a:r>
              <a:rPr lang="en-US" sz="8000" b="1" i="1" dirty="0" smtClean="0">
                <a:blipFill>
                  <a:blip r:embed="rId3"/>
                  <a:stretch>
                    <a:fillRect/>
                  </a:stretch>
                </a:blipFill>
                <a:effectLst>
                  <a:outerShdw blurRad="50800" dist="38100" dir="10800000" algn="r" rotWithShape="0">
                    <a:prstClr val="black">
                      <a:alpha val="40000"/>
                    </a:prstClr>
                  </a:outerShdw>
                </a:effectLst>
                <a:latin typeface="Aharoni" pitchFamily="2" charset="-79"/>
                <a:cs typeface="Aharoni" pitchFamily="2" charset="-79"/>
              </a:rPr>
              <a:t>PLACES TO GO </a:t>
            </a:r>
            <a:r>
              <a:rPr lang="en-US" sz="8000" b="1" i="1" dirty="0" smtClean="0">
                <a:blipFill>
                  <a:blip r:embed="rId3"/>
                  <a:stretch>
                    <a:fillRect/>
                  </a:stretch>
                </a:blipFill>
                <a:effectLst>
                  <a:outerShdw blurRad="50800" dist="38100" dir="10800000" algn="r" rotWithShape="0">
                    <a:prstClr val="black">
                      <a:alpha val="40000"/>
                    </a:prstClr>
                  </a:outerShdw>
                </a:effectLst>
              </a:rPr>
              <a:t>→</a:t>
            </a:r>
            <a:endParaRPr lang="en-US" sz="8000" b="1" i="1" dirty="0">
              <a:blipFill>
                <a:blip r:embed="rId3"/>
                <a:stretch>
                  <a:fillRect/>
                </a:stretch>
              </a:blipFill>
              <a:effectLst>
                <a:outerShdw blurRad="50800" dist="38100" dir="10800000" algn="r" rotWithShape="0">
                  <a:prstClr val="black">
                    <a:alpha val="40000"/>
                  </a:prstClr>
                </a:outerShdw>
              </a:effectLst>
              <a:latin typeface="Aharoni" pitchFamily="2" charset="-79"/>
              <a:cs typeface="Aharoni" pitchFamily="2" charset="-79"/>
            </a:endParaRPr>
          </a:p>
        </p:txBody>
      </p:sp>
      <p:sp>
        <p:nvSpPr>
          <p:cNvPr id="4" name="TextBox 3"/>
          <p:cNvSpPr txBox="1"/>
          <p:nvPr/>
        </p:nvSpPr>
        <p:spPr>
          <a:xfrm>
            <a:off x="990600" y="1295400"/>
            <a:ext cx="1829347" cy="338554"/>
          </a:xfrm>
          <a:prstGeom prst="rect">
            <a:avLst/>
          </a:prstGeom>
          <a:noFill/>
          <a:scene3d>
            <a:camera prst="orthographicFront"/>
            <a:lightRig rig="threePt" dir="t"/>
          </a:scene3d>
          <a:sp3d/>
        </p:spPr>
        <p:txBody>
          <a:bodyPr wrap="none" rtlCol="0">
            <a:spAutoFit/>
            <a:scene3d>
              <a:camera prst="orthographicFront"/>
              <a:lightRig rig="threePt" dir="t"/>
            </a:scene3d>
            <a:sp3d extrusionH="57150">
              <a:bevelT w="38100" h="38100"/>
            </a:sp3d>
          </a:bodyPr>
          <a:lstStyle/>
          <a:p>
            <a:r>
              <a:rPr lang="en-US" sz="1600" dirty="0" smtClean="0">
                <a:ln w="3175">
                  <a:noFill/>
                </a:ln>
                <a:solidFill>
                  <a:srgbClr val="014726"/>
                </a:solidFill>
                <a:effectLst>
                  <a:outerShdw blurRad="63500" sx="102000" sy="102000" algn="ctr" rotWithShape="0">
                    <a:prstClr val="black">
                      <a:alpha val="40000"/>
                    </a:prstClr>
                  </a:outerShdw>
                </a:effectLst>
                <a:latin typeface="Aharoni" pitchFamily="2" charset="-79"/>
                <a:cs typeface="Aharoni" pitchFamily="2" charset="-79"/>
              </a:rPr>
              <a:t>by Gabriel Jones</a:t>
            </a:r>
            <a:endParaRPr lang="en-US" sz="1600" dirty="0">
              <a:ln w="3175">
                <a:noFill/>
              </a:ln>
              <a:solidFill>
                <a:srgbClr val="014726"/>
              </a:solidFill>
              <a:effectLst>
                <a:outerShdw blurRad="63500" sx="102000" sy="102000" algn="ctr" rotWithShape="0">
                  <a:prstClr val="black">
                    <a:alpha val="40000"/>
                  </a:prstClr>
                </a:outerShdw>
              </a:effectLst>
              <a:latin typeface="Aharoni" pitchFamily="2" charset="-79"/>
              <a:cs typeface="Aharoni" pitchFamily="2" charset="-79"/>
            </a:endParaRPr>
          </a:p>
        </p:txBody>
      </p:sp>
      <p:sp>
        <p:nvSpPr>
          <p:cNvPr id="5" name="TextBox 4"/>
          <p:cNvSpPr txBox="1"/>
          <p:nvPr/>
        </p:nvSpPr>
        <p:spPr>
          <a:xfrm>
            <a:off x="0" y="3124200"/>
            <a:ext cx="4724399" cy="3170099"/>
          </a:xfrm>
          <a:prstGeom prst="rect">
            <a:avLst/>
          </a:prstGeom>
          <a:noFill/>
        </p:spPr>
        <p:txBody>
          <a:bodyPr wrap="square" rtlCol="0">
            <a:spAutoFit/>
          </a:bodyPr>
          <a:lstStyle/>
          <a:p>
            <a:pPr lvl="0" eaLnBrk="0" fontAlgn="base" hangingPunct="0">
              <a:spcBef>
                <a:spcPct val="0"/>
              </a:spcBef>
              <a:spcAft>
                <a:spcPct val="0"/>
              </a:spcAft>
            </a:pPr>
            <a:r>
              <a:rPr lang="en-US" sz="1400" b="1" dirty="0" smtClean="0">
                <a:solidFill>
                  <a:srgbClr val="CFEBD2"/>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Access</a:t>
            </a:r>
            <a:endParaRPr lang="en-US" sz="1400" dirty="0" smtClean="0">
              <a:solidFill>
                <a:srgbClr val="CFEBD2"/>
              </a:solidFill>
              <a:effectLst>
                <a:outerShdw blurRad="38100" dist="38100" dir="2700000" algn="tl">
                  <a:srgbClr val="000000">
                    <a:alpha val="43137"/>
                  </a:srgbClr>
                </a:outerShdw>
              </a:effectLst>
              <a:latin typeface="Arial" pitchFamily="34" charset="0"/>
              <a:cs typeface="Arial" pitchFamily="34" charset="0"/>
            </a:endParaRPr>
          </a:p>
          <a:p>
            <a:pPr lvl="0" eaLnBrk="0" fontAlgn="base" hangingPunct="0">
              <a:spcBef>
                <a:spcPct val="0"/>
              </a:spcBef>
              <a:spcAft>
                <a:spcPct val="0"/>
              </a:spcAft>
            </a:pPr>
            <a:r>
              <a:rPr lang="en-US" sz="1400" dirty="0" smtClean="0">
                <a:solidFill>
                  <a:prstClr val="white">
                    <a:lumMod val="95000"/>
                  </a:prstClr>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From Calgary, drive west on the Trans Canada Highway (Hwy 1). Partway through the Stoney Indian Reserve, go south on Hwy 40 (Kananaskis Trail.) Keep going all the way to the turnoff for Kananaskis Lakes Trail (a smaller side road) and turn right. Take your second right from this road onto the Smith-Dorrien Spray Trail (Hwy 742) which is well marked. Drive for many kilometers down this wide gravel road until you reach the turnoff for Mount Shark and Mt Engadine Lodge. Turn left. 1.8 kilometers in, park in a small pullout on the right side of the road. It</a:t>
            </a:r>
            <a:r>
              <a:rPr lang="en-US" sz="1400" dirty="0" smtClean="0">
                <a:solidFill>
                  <a:prstClr val="white">
                    <a:lumMod val="95000"/>
                  </a:prstClr>
                </a:solidFill>
                <a:effectLst>
                  <a:outerShdw blurRad="38100" dist="38100" dir="2700000" algn="tl">
                    <a:srgbClr val="000000">
                      <a:alpha val="43137"/>
                    </a:srgbClr>
                  </a:outerShdw>
                </a:effectLst>
                <a:ea typeface="Calibri" pitchFamily="34" charset="0"/>
                <a:cs typeface="Times New Roman" pitchFamily="18" charset="0"/>
              </a:rPr>
              <a:t>’</a:t>
            </a:r>
            <a:r>
              <a:rPr lang="en-US" sz="1400" dirty="0" smtClean="0">
                <a:solidFill>
                  <a:prstClr val="white">
                    <a:lumMod val="95000"/>
                  </a:prstClr>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s just before a steep downhill. </a:t>
            </a:r>
            <a:r>
              <a:rPr lang="en-US" sz="1400" b="1" dirty="0" smtClean="0">
                <a:solidFill>
                  <a:prstClr val="white">
                    <a:lumMod val="95000"/>
                  </a:prstClr>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Note:</a:t>
            </a:r>
            <a:r>
              <a:rPr lang="en-US" sz="1400" dirty="0" smtClean="0">
                <a:solidFill>
                  <a:prstClr val="white">
                    <a:lumMod val="95000"/>
                  </a:prstClr>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This spot can also be reached by driving down Hwy 742 in the opposite direction from </a:t>
            </a:r>
            <a:r>
              <a:rPr lang="en-US" sz="1400" dirty="0" err="1" smtClean="0">
                <a:solidFill>
                  <a:prstClr val="white">
                    <a:lumMod val="95000"/>
                  </a:prstClr>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Canmore</a:t>
            </a:r>
            <a:r>
              <a:rPr lang="en-US" sz="1400" dirty="0" smtClean="0">
                <a:solidFill>
                  <a:prstClr val="white">
                    <a:lumMod val="95000"/>
                  </a:prstClr>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a:t>
            </a:r>
          </a:p>
          <a:p>
            <a:endParaRPr lang="en-US" dirty="0"/>
          </a:p>
        </p:txBody>
      </p:sp>
      <p:pic>
        <p:nvPicPr>
          <p:cNvPr id="6" name="Picture 5" descr="IMG_2361.PNG"/>
          <p:cNvPicPr>
            <a:picLocks noChangeAspect="1"/>
          </p:cNvPicPr>
          <p:nvPr/>
        </p:nvPicPr>
        <p:blipFill>
          <a:blip r:embed="rId4" cstate="print"/>
          <a:stretch>
            <a:fillRect/>
          </a:stretch>
        </p:blipFill>
        <p:spPr>
          <a:xfrm>
            <a:off x="4707221" y="2819400"/>
            <a:ext cx="4436779" cy="2998291"/>
          </a:xfrm>
          <a:prstGeom prst="rect">
            <a:avLst/>
          </a:prstGeom>
          <a:effectLst>
            <a:outerShdw blurRad="63500" sx="102000" sy="102000" algn="ctr" rotWithShape="0">
              <a:prstClr val="black">
                <a:alpha val="40000"/>
              </a:prstClr>
            </a:outerShdw>
          </a:effectLst>
          <a:scene3d>
            <a:camera prst="orthographicFront"/>
            <a:lightRig rig="threePt" dir="t"/>
          </a:scene3d>
          <a:sp3d prstMaterial="dkEdge">
            <a:bevelT w="152400" h="50800" prst="softRound"/>
          </a:sp3d>
        </p:spPr>
      </p:pic>
      <p:sp>
        <p:nvSpPr>
          <p:cNvPr id="7" name="TextBox 6"/>
          <p:cNvSpPr txBox="1"/>
          <p:nvPr/>
        </p:nvSpPr>
        <p:spPr>
          <a:xfrm>
            <a:off x="4648200" y="5791200"/>
            <a:ext cx="4495800" cy="400110"/>
          </a:xfrm>
          <a:prstGeom prst="rect">
            <a:avLst/>
          </a:prstGeom>
          <a:noFill/>
        </p:spPr>
        <p:txBody>
          <a:bodyPr wrap="square" rtlCol="0">
            <a:spAutoFit/>
          </a:bodyPr>
          <a:lstStyle/>
          <a:p>
            <a:pPr algn="ctr"/>
            <a:r>
              <a:rPr lang="en-US" sz="1000" dirty="0" smtClean="0">
                <a:solidFill>
                  <a:schemeClr val="bg1">
                    <a:lumMod val="95000"/>
                  </a:schemeClr>
                </a:solidFill>
                <a:effectLst>
                  <a:outerShdw blurRad="38100" dist="38100" dir="2700000" algn="tl">
                    <a:srgbClr val="000000">
                      <a:alpha val="43137"/>
                    </a:srgbClr>
                  </a:outerShdw>
                </a:effectLst>
                <a:latin typeface="Times New Roman" pitchFamily="18" charset="0"/>
                <a:cs typeface="Times New Roman" pitchFamily="18" charset="0"/>
              </a:rPr>
              <a:t>Map. Solid red line shows route to </a:t>
            </a:r>
            <a:r>
              <a:rPr lang="en-US" sz="1000" dirty="0" err="1" smtClean="0">
                <a:solidFill>
                  <a:schemeClr val="bg1">
                    <a:lumMod val="95000"/>
                  </a:schemeClr>
                </a:solidFill>
                <a:effectLst>
                  <a:outerShdw blurRad="38100" dist="38100" dir="2700000" algn="tl">
                    <a:srgbClr val="000000">
                      <a:alpha val="43137"/>
                    </a:srgbClr>
                  </a:outerShdw>
                </a:effectLst>
                <a:latin typeface="Times New Roman" pitchFamily="18" charset="0"/>
                <a:cs typeface="Times New Roman" pitchFamily="18" charset="0"/>
              </a:rPr>
              <a:t>Shrk</a:t>
            </a:r>
            <a:r>
              <a:rPr lang="en-US" sz="1000" dirty="0" smtClean="0">
                <a:solidFill>
                  <a:schemeClr val="bg1">
                    <a:lumMod val="95000"/>
                  </a:schemeClr>
                </a:solidFill>
                <a:effectLst>
                  <a:outerShdw blurRad="38100" dist="38100" dir="2700000" algn="tl">
                    <a:srgbClr val="000000">
                      <a:alpha val="43137"/>
                    </a:srgbClr>
                  </a:outerShdw>
                </a:effectLst>
                <a:latin typeface="Times New Roman" pitchFamily="18" charset="0"/>
                <a:cs typeface="Times New Roman" pitchFamily="18" charset="0"/>
              </a:rPr>
              <a:t> Lake. Doted red line shows route to pond.</a:t>
            </a:r>
          </a:p>
          <a:p>
            <a:pPr algn="ctr"/>
            <a:r>
              <a:rPr lang="en-US" sz="1000" dirty="0" smtClean="0">
                <a:solidFill>
                  <a:schemeClr val="bg1">
                    <a:lumMod val="95000"/>
                  </a:schemeClr>
                </a:solidFill>
                <a:effectLst>
                  <a:outerShdw blurRad="38100" dist="38100" dir="2700000" algn="tl">
                    <a:srgbClr val="000000">
                      <a:alpha val="43137"/>
                    </a:srgbClr>
                  </a:outerShdw>
                </a:effectLst>
                <a:latin typeface="Times New Roman" pitchFamily="18" charset="0"/>
                <a:cs typeface="Times New Roman" pitchFamily="18" charset="0"/>
              </a:rPr>
              <a:t>Note that this map does not substitute a proper top map such as the Gem Trek maps.  </a:t>
            </a:r>
            <a:endParaRPr lang="en-US" sz="1000" dirty="0">
              <a:solidFill>
                <a:schemeClr val="bg1">
                  <a:lumMod val="9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2" descr="IMG_9168.JPG"/>
          <p:cNvPicPr/>
          <p:nvPr/>
        </p:nvPicPr>
        <p:blipFill>
          <a:blip r:embed="rId3" cstate="print"/>
          <a:stretch>
            <a:fillRect/>
          </a:stretch>
        </p:blipFill>
        <p:spPr>
          <a:xfrm>
            <a:off x="2057400" y="1981200"/>
            <a:ext cx="5101590" cy="3886200"/>
          </a:xfrm>
          <a:prstGeom prst="rect">
            <a:avLst/>
          </a:prstGeom>
          <a:effectLst>
            <a:outerShdw blurRad="63500" sx="102000" sy="102000" algn="ctr" rotWithShape="0">
              <a:prstClr val="black">
                <a:alpha val="40000"/>
              </a:prstClr>
            </a:outerShdw>
          </a:effectLst>
          <a:scene3d>
            <a:camera prst="orthographicFront"/>
            <a:lightRig rig="threePt" dir="t"/>
          </a:scene3d>
          <a:sp3d prstMaterial="matte">
            <a:bevelT w="152400" h="50800" prst="softRound"/>
          </a:sp3d>
        </p:spPr>
      </p:pic>
      <p:sp>
        <p:nvSpPr>
          <p:cNvPr id="32772" name="Rectangle 4"/>
          <p:cNvSpPr>
            <a:spLocks noChangeArrowheads="1"/>
          </p:cNvSpPr>
          <p:nvPr/>
        </p:nvSpPr>
        <p:spPr bwMode="auto">
          <a:xfrm>
            <a:off x="2133600" y="5867400"/>
            <a:ext cx="4876800" cy="4154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bg1">
                    <a:lumMod val="95000"/>
                  </a:schemeClr>
                </a:solidFill>
                <a:latin typeface="Times New Roman" pitchFamily="18" charset="0"/>
                <a:ea typeface="Calibri" pitchFamily="34" charset="0"/>
                <a:cs typeface="Times New Roman" pitchFamily="18" charset="0"/>
              </a:rPr>
              <a:t>Looking across from the right-hand track to the Sundance Range. The peak on the left is Cone Mountain</a:t>
            </a:r>
            <a:r>
              <a:rPr kumimoji="0" lang="en-US" sz="900" b="0" i="0" u="none" strike="noStrike" cap="none" normalizeH="0" baseline="0" dirty="0" smtClean="0">
                <a:ln>
                  <a:noFill/>
                </a:ln>
                <a:solidFill>
                  <a:schemeClr val="bg1">
                    <a:lumMod val="95000"/>
                  </a:schemeClr>
                </a:solidFill>
                <a:latin typeface="Times New Roman" pitchFamily="18" charset="0"/>
                <a:ea typeface="Calibri" pitchFamily="34" charset="0"/>
                <a:cs typeface="Times New Roman" pitchFamily="18" charset="0"/>
              </a:rPr>
              <a:t>.</a:t>
            </a:r>
            <a:endParaRPr kumimoji="0" lang="en-US" sz="1800" b="0" i="0" u="none" strike="noStrike" cap="none" normalizeH="0" baseline="0" dirty="0" smtClean="0">
              <a:ln>
                <a:noFill/>
              </a:ln>
              <a:solidFill>
                <a:schemeClr val="bg1">
                  <a:lumMod val="95000"/>
                </a:schemeClr>
              </a:solidFill>
              <a:latin typeface="Arial" pitchFamily="34" charset="0"/>
              <a:cs typeface="Arial" pitchFamily="34" charset="0"/>
            </a:endParaRPr>
          </a:p>
        </p:txBody>
      </p:sp>
      <p:sp>
        <p:nvSpPr>
          <p:cNvPr id="12" name="Rectangle 11"/>
          <p:cNvSpPr/>
          <p:nvPr/>
        </p:nvSpPr>
        <p:spPr>
          <a:xfrm>
            <a:off x="0" y="152400"/>
            <a:ext cx="9144000" cy="1677382"/>
          </a:xfrm>
          <a:prstGeom prst="rect">
            <a:avLst/>
          </a:prstGeom>
        </p:spPr>
        <p:txBody>
          <a:bodyPr wrap="square">
            <a:spAutoFit/>
          </a:bodyPr>
          <a:lstStyle/>
          <a:p>
            <a:pPr lvl="0" eaLnBrk="0" fontAlgn="base" hangingPunct="0">
              <a:spcBef>
                <a:spcPct val="0"/>
              </a:spcBef>
              <a:spcAft>
                <a:spcPct val="0"/>
              </a:spcAft>
            </a:pPr>
            <a:endParaRPr lang="en-US"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a:p>
            <a:pPr lvl="0" algn="ctr" eaLnBrk="0" fontAlgn="base" hangingPunct="0">
              <a:spcBef>
                <a:spcPct val="0"/>
              </a:spcBef>
              <a:spcAft>
                <a:spcPct val="0"/>
              </a:spcAft>
            </a:pPr>
            <a:r>
              <a:rPr lang="en-US" sz="1500" b="1" dirty="0" smtClean="0">
                <a:solidFill>
                  <a:srgbClr val="CFEBD2"/>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The route</a:t>
            </a:r>
            <a:endParaRPr lang="en-US" sz="1500" dirty="0" smtClean="0">
              <a:solidFill>
                <a:srgbClr val="CFEBD2"/>
              </a:solidFill>
              <a:effectLst>
                <a:outerShdw blurRad="38100" dist="38100" dir="2700000" algn="tl">
                  <a:srgbClr val="000000">
                    <a:alpha val="43137"/>
                  </a:srgbClr>
                </a:outerShdw>
              </a:effectLst>
              <a:latin typeface="Arial" pitchFamily="34" charset="0"/>
              <a:cs typeface="Arial" pitchFamily="34" charset="0"/>
            </a:endParaRPr>
          </a:p>
          <a:p>
            <a:pPr lvl="0" algn="ctr" eaLnBrk="0" fontAlgn="base" hangingPunct="0">
              <a:spcBef>
                <a:spcPct val="0"/>
              </a:spcBef>
              <a:spcAft>
                <a:spcPct val="0"/>
              </a:spcAft>
            </a:pPr>
            <a:r>
              <a:rPr lang="en-US" sz="1400" dirty="0" smtClean="0">
                <a:solidFill>
                  <a:schemeClr val="bg1">
                    <a:lumMod val="95000"/>
                  </a:schemeClr>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From the parking area, you can see a track rising up the hillside a little way down the road. Go to this track along the road, en route crossing a stream. Then continue along the track. Soon you will come to a spot where there are logs laid across the track and a much narrower trail turns left. Ignore it (it goes up Tent Ridge) and continue along the track. At the track</a:t>
            </a:r>
            <a:r>
              <a:rPr lang="en-US" sz="1400" dirty="0" smtClean="0">
                <a:solidFill>
                  <a:schemeClr val="bg1">
                    <a:lumMod val="95000"/>
                  </a:schemeClr>
                </a:solidFill>
                <a:effectLst>
                  <a:outerShdw blurRad="38100" dist="38100" dir="2700000" algn="tl">
                    <a:srgbClr val="000000">
                      <a:alpha val="43137"/>
                    </a:srgbClr>
                  </a:outerShdw>
                </a:effectLst>
                <a:ea typeface="Calibri" pitchFamily="34" charset="0"/>
                <a:cs typeface="Times New Roman" pitchFamily="18" charset="0"/>
              </a:rPr>
              <a:t>’</a:t>
            </a:r>
            <a:r>
              <a:rPr lang="en-US" sz="1400" dirty="0" smtClean="0">
                <a:solidFill>
                  <a:schemeClr val="bg1">
                    <a:lumMod val="95000"/>
                  </a:schemeClr>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s high point there is a view across the Spray Lakes Reservoir. After this the track veers left and shortly splits. Go </a:t>
            </a:r>
            <a:r>
              <a:rPr lang="en-US" sz="1400" u="sng" dirty="0" smtClean="0">
                <a:solidFill>
                  <a:schemeClr val="bg1">
                    <a:lumMod val="95000"/>
                  </a:schemeClr>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right.</a:t>
            </a:r>
            <a:r>
              <a:rPr lang="en-US" sz="1400" dirty="0" smtClean="0">
                <a:solidFill>
                  <a:schemeClr val="bg1">
                    <a:lumMod val="95000"/>
                  </a:schemeClr>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The right-hand track, which you are now following, travels gradually downhill, en route offering views</a:t>
            </a:r>
            <a:r>
              <a:rPr lang="en-US" sz="1400" dirty="0" smtClean="0">
                <a:latin typeface="Times New Roman" pitchFamily="18" charset="0"/>
                <a:ea typeface="Calibri" pitchFamily="34" charset="0"/>
                <a:cs typeface="Times New Roman" pitchFamily="18" charset="0"/>
              </a:rPr>
              <a:t>.</a:t>
            </a:r>
            <a:endParaRPr lang="en-US" sz="14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0" y="304800"/>
            <a:ext cx="91440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lumMod val="95000"/>
                  </a:schemeClr>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Gradually the track curves to the left (south) into the valley between Mt Shark and Tent Ridge. As it does so, it becomes a narrow forest trail. Eventually the trail reaches the lake.</a:t>
            </a:r>
            <a:endParaRPr kumimoji="0" lang="en-US" sz="1400" b="0" i="0" u="none" strike="noStrike" cap="none" normalizeH="0" baseline="0" dirty="0" smtClean="0">
              <a:ln>
                <a:noFill/>
              </a:ln>
              <a:solidFill>
                <a:schemeClr val="bg1">
                  <a:lumMod val="9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lumMod val="95000"/>
                  </a:schemeClr>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The scene is spectacular: the smooth green waters backdropped by Mt Shark and the long ridge leading to Mt Smuts, which is the mountain at the head of the valley.</a:t>
            </a:r>
            <a:endParaRPr kumimoji="0" lang="en-US" sz="1400" b="0" i="0" u="none" strike="noStrike" cap="none" normalizeH="0" baseline="0" dirty="0" smtClean="0">
              <a:ln>
                <a:noFill/>
              </a:ln>
              <a:solidFill>
                <a:schemeClr val="bg1">
                  <a:lumMod val="9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 name="Picture 2" descr="IMG_9210.JPG"/>
          <p:cNvPicPr/>
          <p:nvPr/>
        </p:nvPicPr>
        <p:blipFill>
          <a:blip r:embed="rId3" cstate="print"/>
          <a:stretch>
            <a:fillRect/>
          </a:stretch>
        </p:blipFill>
        <p:spPr>
          <a:xfrm>
            <a:off x="1524000" y="1600200"/>
            <a:ext cx="6170295" cy="4551522"/>
          </a:xfrm>
          <a:prstGeom prst="rect">
            <a:avLst/>
          </a:prstGeom>
          <a:effectLst>
            <a:outerShdw blurRad="63500" sx="102000" sy="102000" algn="ctr" rotWithShape="0">
              <a:prstClr val="black">
                <a:alpha val="40000"/>
              </a:prstClr>
            </a:outerShdw>
          </a:effectLst>
          <a:scene3d>
            <a:camera prst="orthographicFront"/>
            <a:lightRig rig="twoPt" dir="t"/>
          </a:scene3d>
          <a:sp3d prstMaterial="matte">
            <a:bevelT w="152400" h="50800" prst="softRound"/>
          </a:sp3d>
        </p:spPr>
      </p:pic>
      <p:sp>
        <p:nvSpPr>
          <p:cNvPr id="33794" name="Rectangle 2"/>
          <p:cNvSpPr>
            <a:spLocks noChangeArrowheads="1"/>
          </p:cNvSpPr>
          <p:nvPr/>
        </p:nvSpPr>
        <p:spPr bwMode="auto">
          <a:xfrm>
            <a:off x="2971800" y="6172200"/>
            <a:ext cx="3281668"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i="0" u="none" strike="noStrike" cap="none" normalizeH="0" baseline="0" dirty="0" smtClean="0">
                <a:ln>
                  <a:noFill/>
                </a:ln>
                <a:solidFill>
                  <a:schemeClr val="bg1">
                    <a:lumMod val="85000"/>
                  </a:schemeClr>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Looking back across Shark Lake from the far end</a:t>
            </a:r>
            <a:r>
              <a:rPr kumimoji="0" lang="en-US" sz="120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t>
            </a:r>
            <a:endParaRPr kumimoji="0" lang="en-US" sz="120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0" y="0"/>
            <a:ext cx="9144000"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rgbClr val="CFEBD2"/>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Going on?  Extra 0.4 km</a:t>
            </a:r>
            <a:r>
              <a:rPr kumimoji="0" lang="en-US" sz="1500" b="1" i="0" u="none" strike="noStrike" cap="none" normalizeH="0" dirty="0" smtClean="0">
                <a:ln>
                  <a:noFill/>
                </a:ln>
                <a:solidFill>
                  <a:srgbClr val="CFEBD2"/>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one way</a:t>
            </a:r>
            <a:endParaRPr kumimoji="0" lang="en-US" sz="1500" b="0" i="0" u="none" strike="noStrike" cap="none" normalizeH="0" baseline="0" dirty="0" smtClean="0">
              <a:ln>
                <a:noFill/>
              </a:ln>
              <a:solidFill>
                <a:srgbClr val="CFEBD2"/>
              </a:solidFill>
              <a:effectLst>
                <a:outerShdw blurRad="38100" dist="38100" dir="2700000" algn="tl">
                  <a:srgbClr val="000000">
                    <a:alpha val="43137"/>
                  </a:srgbClr>
                </a:outerShd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lumMod val="95000"/>
                  </a:schemeClr>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It is possible , though trickier, to keep going up the valley towards a deep blue pond. To do so, first circle around the left (east) side of the lake. Eventually you will reach the inlet stream, which is springs out of the ground a short distance above the lake below a steep hill covered in rocks. Climb this hill via its right side. Ahead is a narrow sink valley filled with very large boulders. Follow this valley, aiming to the left of the small hill ahead. Slip through the gap and descend into another sink valley. Follow this valley, being careful not land yourself in another sink valley (there are a lot of them). It leads to the edge of a very deep sink containing the blue pond.</a:t>
            </a:r>
            <a:endParaRPr kumimoji="0" lang="en-US" sz="1400" b="0" i="0" u="none" strike="noStrike" cap="none" normalizeH="0" baseline="0" dirty="0" smtClean="0">
              <a:ln>
                <a:noFill/>
              </a:ln>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pic>
        <p:nvPicPr>
          <p:cNvPr id="3" name="Picture 2" descr="IMG_9203.JPG"/>
          <p:cNvPicPr/>
          <p:nvPr/>
        </p:nvPicPr>
        <p:blipFill>
          <a:blip r:embed="rId3" cstate="print"/>
          <a:stretch>
            <a:fillRect/>
          </a:stretch>
        </p:blipFill>
        <p:spPr>
          <a:xfrm>
            <a:off x="2133600" y="1676400"/>
            <a:ext cx="4876800" cy="3657600"/>
          </a:xfrm>
          <a:prstGeom prst="rect">
            <a:avLst/>
          </a:prstGeom>
          <a:effectLst>
            <a:outerShdw blurRad="63500" sx="102000" sy="102000" algn="ctr" rotWithShape="0">
              <a:prstClr val="black">
                <a:alpha val="40000"/>
              </a:prstClr>
            </a:outerShdw>
          </a:effectLst>
          <a:scene3d>
            <a:camera prst="orthographicFront"/>
            <a:lightRig rig="threePt" dir="t"/>
          </a:scene3d>
          <a:sp3d prstMaterial="dkEdge">
            <a:bevelT w="152400" h="50800" prst="softRound"/>
          </a:sp3d>
        </p:spPr>
      </p:pic>
      <p:sp>
        <p:nvSpPr>
          <p:cNvPr id="4" name="TextBox 3"/>
          <p:cNvSpPr txBox="1"/>
          <p:nvPr/>
        </p:nvSpPr>
        <p:spPr>
          <a:xfrm>
            <a:off x="4038600" y="5334000"/>
            <a:ext cx="1075936" cy="276999"/>
          </a:xfrm>
          <a:prstGeom prst="rect">
            <a:avLst/>
          </a:prstGeom>
          <a:noFill/>
        </p:spPr>
        <p:txBody>
          <a:bodyPr wrap="none" rtlCol="0">
            <a:spAutoFit/>
          </a:bodyPr>
          <a:lstStyle/>
          <a:p>
            <a:r>
              <a:rPr lang="en-US" sz="1200" dirty="0" smtClean="0">
                <a:solidFill>
                  <a:schemeClr val="bg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The blue pond</a:t>
            </a:r>
            <a:endParaRPr lang="en-US" sz="1200" dirty="0">
              <a:solidFill>
                <a:schemeClr val="bg1">
                  <a:lumMod val="8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4818" name="Rectangle 2"/>
          <p:cNvSpPr>
            <a:spLocks noChangeArrowheads="1"/>
          </p:cNvSpPr>
          <p:nvPr/>
        </p:nvSpPr>
        <p:spPr bwMode="auto">
          <a:xfrm>
            <a:off x="3505200" y="5562600"/>
            <a:ext cx="2350323"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CFEBD2"/>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Return</a:t>
            </a:r>
            <a:r>
              <a:rPr kumimoji="0" lang="en-US" sz="1400" b="1" i="0" u="none" strike="noStrike" cap="none" normalizeH="0" baseline="0" dirty="0" smtClean="0">
                <a:ln>
                  <a:noFill/>
                </a:ln>
                <a:solidFill>
                  <a:schemeClr val="bg1">
                    <a:lumMod val="85000"/>
                  </a:schemeClr>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a:t>
            </a:r>
            <a:r>
              <a:rPr kumimoji="0" lang="en-US" sz="1400" b="0" i="0" u="none" strike="noStrike" cap="none" normalizeH="0" baseline="0" dirty="0" smtClean="0">
                <a:ln>
                  <a:noFill/>
                </a:ln>
                <a:solidFill>
                  <a:schemeClr val="bg1">
                    <a:lumMod val="85000"/>
                  </a:schemeClr>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the way you came up.</a:t>
            </a:r>
            <a:endParaRPr kumimoji="0" lang="en-US" sz="1400" b="0" i="0" u="none" strike="noStrike" cap="none" normalizeH="0" baseline="0" dirty="0" smtClean="0">
              <a:ln>
                <a:noFill/>
              </a:ln>
              <a:solidFill>
                <a:schemeClr val="bg1">
                  <a:lumMod val="8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6" name="TextBox 5"/>
          <p:cNvSpPr txBox="1"/>
          <p:nvPr/>
        </p:nvSpPr>
        <p:spPr>
          <a:xfrm>
            <a:off x="0" y="5919281"/>
            <a:ext cx="9144000" cy="938719"/>
          </a:xfrm>
          <a:prstGeom prst="rect">
            <a:avLst/>
          </a:prstGeom>
          <a:noFill/>
        </p:spPr>
        <p:txBody>
          <a:bodyPr wrap="square" rtlCol="0">
            <a:spAutoFit/>
          </a:bodyPr>
          <a:lstStyle/>
          <a:p>
            <a:pPr algn="ctr"/>
            <a:r>
              <a:rPr lang="en-US" sz="1100" b="1" dirty="0" smtClean="0">
                <a:solidFill>
                  <a:schemeClr val="bg1">
                    <a:lumMod val="95000"/>
                  </a:schemeClr>
                </a:solidFill>
                <a:effectLst>
                  <a:outerShdw blurRad="38100" dist="38100" dir="2700000" algn="tl">
                    <a:srgbClr val="000000">
                      <a:alpha val="43137"/>
                    </a:srgbClr>
                  </a:outerShdw>
                </a:effectLst>
                <a:latin typeface="Times New Roman" pitchFamily="18" charset="0"/>
                <a:cs typeface="Times New Roman" pitchFamily="18" charset="0"/>
              </a:rPr>
              <a:t>Disclaimer: </a:t>
            </a:r>
            <a:r>
              <a:rPr lang="en-US" sz="1100" dirty="0" smtClean="0">
                <a:solidFill>
                  <a:schemeClr val="bg1">
                    <a:lumMod val="95000"/>
                  </a:schemeClr>
                </a:solidFill>
                <a:effectLst>
                  <a:outerShdw blurRad="38100" dist="38100" dir="2700000" algn="tl">
                    <a:srgbClr val="000000">
                      <a:alpha val="43137"/>
                    </a:srgbClr>
                  </a:outerShdw>
                </a:effectLst>
                <a:latin typeface="Times New Roman" pitchFamily="18" charset="0"/>
                <a:cs typeface="Times New Roman" pitchFamily="18" charset="0"/>
              </a:rPr>
              <a:t>Off trail walking is an activity that requires skill and judgment that only comes from experience. Shark Lake is an easy hike and the routefinding is simple, but you should at least be able to read a topo map. If you have  little or no experience, first do some hiking on official trails and learn to use a topo map (and also read Gillean Daffern’s </a:t>
            </a:r>
            <a:r>
              <a:rPr lang="en-US" sz="1100" i="1" dirty="0" smtClean="0">
                <a:solidFill>
                  <a:schemeClr val="bg1">
                    <a:lumMod val="95000"/>
                  </a:schemeClr>
                </a:solidFill>
                <a:effectLst>
                  <a:outerShdw blurRad="38100" dist="38100" dir="2700000" algn="tl">
                    <a:srgbClr val="000000">
                      <a:alpha val="43137"/>
                    </a:srgbClr>
                  </a:outerShdw>
                </a:effectLst>
                <a:latin typeface="Times New Roman" pitchFamily="18" charset="0"/>
                <a:cs typeface="Times New Roman" pitchFamily="18" charset="0"/>
              </a:rPr>
              <a:t>Kananaskis Country Trail Guide</a:t>
            </a:r>
            <a:r>
              <a:rPr lang="en-US" sz="1100" dirty="0" smtClean="0">
                <a:solidFill>
                  <a:schemeClr val="bg1">
                    <a:lumMod val="95000"/>
                  </a:schemeClr>
                </a:solidFill>
                <a:effectLst>
                  <a:outerShdw blurRad="38100" dist="38100" dir="2700000" algn="tl">
                    <a:srgbClr val="000000">
                      <a:alpha val="43137"/>
                    </a:srgbClr>
                  </a:outerShdw>
                </a:effectLst>
                <a:latin typeface="Times New Roman" pitchFamily="18" charset="0"/>
                <a:cs typeface="Times New Roman" pitchFamily="18" charset="0"/>
              </a:rPr>
              <a:t>), or go with someone more experienced.  This article is no substitute for experience and a proper topo map.  </a:t>
            </a:r>
            <a:r>
              <a:rPr lang="en-US" sz="1100" b="1" dirty="0" smtClean="0">
                <a:solidFill>
                  <a:schemeClr val="bg1">
                    <a:lumMod val="95000"/>
                  </a:schemeClr>
                </a:solidFill>
                <a:effectLst>
                  <a:outerShdw blurRad="38100" dist="38100" dir="2700000" algn="tl">
                    <a:srgbClr val="000000">
                      <a:alpha val="43137"/>
                    </a:srgbClr>
                  </a:outerShdw>
                </a:effectLst>
                <a:latin typeface="Times New Roman" pitchFamily="18" charset="0"/>
                <a:cs typeface="Times New Roman" pitchFamily="18" charset="0"/>
              </a:rPr>
              <a:t>Neither the author nor NorthStar Academy nor anyone else but yourself is responsible for anything that happens as a result, directly or indirectly, of reading this article. </a:t>
            </a:r>
            <a:endParaRPr lang="en-US" sz="1100" b="1" dirty="0">
              <a:solidFill>
                <a:schemeClr val="bg1">
                  <a:lumMod val="9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73D1D3"/>
            </a:gs>
            <a:gs pos="100000">
              <a:srgbClr val="64D682"/>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609600" y="381000"/>
            <a:ext cx="7924800" cy="101566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6000" b="1" dirty="0" smtClean="0">
                <a:blipFill>
                  <a:blip r:embed="rId2"/>
                  <a:stretch>
                    <a:fillRect/>
                  </a:stretch>
                </a:blipFill>
                <a:effectLst>
                  <a:outerShdw blurRad="38100" dist="38100" dir="2700000" algn="tl">
                    <a:srgbClr val="000000">
                      <a:alpha val="43137"/>
                    </a:srgbClr>
                  </a:outerShdw>
                </a:effectLst>
                <a:latin typeface="Cooper Black" pitchFamily="18" charset="0"/>
              </a:rPr>
              <a:t>Contributors</a:t>
            </a:r>
            <a:endParaRPr lang="en-US" sz="6000" b="1" dirty="0">
              <a:blipFill>
                <a:blip r:embed="rId2"/>
                <a:stretch>
                  <a:fillRect/>
                </a:stretch>
              </a:blipFill>
              <a:effectLst>
                <a:outerShdw blurRad="38100" dist="38100" dir="2700000" algn="tl">
                  <a:srgbClr val="000000">
                    <a:alpha val="43137"/>
                  </a:srgbClr>
                </a:outerShdw>
              </a:effectLst>
              <a:latin typeface="Cooper Black" pitchFamily="18" charset="0"/>
            </a:endParaRPr>
          </a:p>
        </p:txBody>
      </p:sp>
      <p:pic>
        <p:nvPicPr>
          <p:cNvPr id="4" name="Picture 3" descr="Picture1.gif"/>
          <p:cNvPicPr>
            <a:picLocks noChangeAspect="1"/>
          </p:cNvPicPr>
          <p:nvPr/>
        </p:nvPicPr>
        <p:blipFill>
          <a:blip r:embed="rId3"/>
          <a:stretch>
            <a:fillRect/>
          </a:stretch>
        </p:blipFill>
        <p:spPr>
          <a:xfrm>
            <a:off x="0" y="838200"/>
            <a:ext cx="1981200" cy="243840"/>
          </a:xfrm>
          <a:prstGeom prst="rect">
            <a:avLst/>
          </a:prstGeom>
        </p:spPr>
      </p:pic>
      <p:pic>
        <p:nvPicPr>
          <p:cNvPr id="5" name="Picture 4" descr="Picture1.gif"/>
          <p:cNvPicPr>
            <a:picLocks noChangeAspect="1"/>
          </p:cNvPicPr>
          <p:nvPr/>
        </p:nvPicPr>
        <p:blipFill>
          <a:blip r:embed="rId3"/>
          <a:stretch>
            <a:fillRect/>
          </a:stretch>
        </p:blipFill>
        <p:spPr>
          <a:xfrm>
            <a:off x="7162800" y="838200"/>
            <a:ext cx="1981200" cy="243840"/>
          </a:xfrm>
          <a:prstGeom prst="rect">
            <a:avLst/>
          </a:prstGeom>
        </p:spPr>
      </p:pic>
      <p:sp>
        <p:nvSpPr>
          <p:cNvPr id="6" name="TextBox 5"/>
          <p:cNvSpPr txBox="1"/>
          <p:nvPr/>
        </p:nvSpPr>
        <p:spPr>
          <a:xfrm>
            <a:off x="0" y="1981200"/>
            <a:ext cx="9144000" cy="280076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600" dirty="0" smtClean="0">
                <a:ln w="3175">
                  <a:noFill/>
                </a:ln>
                <a:gradFill flip="none" rotWithShape="1">
                  <a:gsLst>
                    <a:gs pos="0">
                      <a:srgbClr val="00CC00">
                        <a:shade val="30000"/>
                        <a:satMod val="115000"/>
                      </a:srgbClr>
                    </a:gs>
                    <a:gs pos="50000">
                      <a:srgbClr val="00CC00">
                        <a:shade val="67500"/>
                        <a:satMod val="115000"/>
                      </a:srgbClr>
                    </a:gs>
                    <a:gs pos="100000">
                      <a:srgbClr val="00CC00">
                        <a:shade val="100000"/>
                        <a:satMod val="115000"/>
                      </a:srgbClr>
                    </a:gs>
                  </a:gsLst>
                  <a:lin ang="13500000" scaled="1"/>
                  <a:tileRect/>
                </a:gradFill>
                <a:effectLst>
                  <a:outerShdw blurRad="63500" sx="102000" sy="102000" algn="ctr" rotWithShape="0">
                    <a:prstClr val="black">
                      <a:alpha val="18000"/>
                    </a:prstClr>
                  </a:outerShdw>
                </a:effectLst>
                <a:latin typeface="Eras Bold ITC" pitchFamily="34" charset="0"/>
              </a:rPr>
              <a:t>Editor</a:t>
            </a:r>
            <a:r>
              <a:rPr lang="en-US" sz="3600" dirty="0" smtClean="0">
                <a:latin typeface="Eras Bold ITC" pitchFamily="34" charset="0"/>
              </a:rPr>
              <a:t> </a:t>
            </a:r>
            <a:r>
              <a:rPr lang="en-US" sz="3600" dirty="0" smtClean="0">
                <a:solidFill>
                  <a:srgbClr val="4F3817"/>
                </a:solidFill>
                <a:latin typeface="Eras Bold ITC" pitchFamily="34" charset="0"/>
              </a:rPr>
              <a:t>–</a:t>
            </a:r>
            <a:r>
              <a:rPr lang="en-US" sz="3600" dirty="0" smtClean="0">
                <a:latin typeface="Eras Bold ITC" pitchFamily="34" charset="0"/>
              </a:rPr>
              <a:t> </a:t>
            </a:r>
            <a:r>
              <a:rPr lang="en-US" sz="3600" dirty="0" smtClean="0">
                <a:gradFill flip="none" rotWithShape="1">
                  <a:gsLst>
                    <a:gs pos="0">
                      <a:srgbClr val="1B25E5">
                        <a:shade val="30000"/>
                        <a:satMod val="115000"/>
                      </a:srgbClr>
                    </a:gs>
                    <a:gs pos="50000">
                      <a:srgbClr val="1B25E5">
                        <a:shade val="67500"/>
                        <a:satMod val="115000"/>
                      </a:srgbClr>
                    </a:gs>
                    <a:gs pos="100000">
                      <a:srgbClr val="1B25E5">
                        <a:shade val="100000"/>
                        <a:satMod val="115000"/>
                      </a:srgbClr>
                    </a:gs>
                  </a:gsLst>
                  <a:lin ang="0" scaled="1"/>
                  <a:tileRect/>
                </a:gradFill>
                <a:latin typeface="Eras Bold ITC" pitchFamily="34" charset="0"/>
              </a:rPr>
              <a:t>Gabriel Jones</a:t>
            </a:r>
          </a:p>
          <a:p>
            <a:pPr algn="ctr"/>
            <a:r>
              <a:rPr lang="en-US" sz="3600" dirty="0" smtClean="0">
                <a:ln w="3175">
                  <a:noFill/>
                </a:ln>
                <a:gradFill flip="none" rotWithShape="1">
                  <a:gsLst>
                    <a:gs pos="0">
                      <a:srgbClr val="00CC00">
                        <a:shade val="30000"/>
                        <a:satMod val="115000"/>
                      </a:srgbClr>
                    </a:gs>
                    <a:gs pos="50000">
                      <a:srgbClr val="00CC00">
                        <a:shade val="67500"/>
                        <a:satMod val="115000"/>
                      </a:srgbClr>
                    </a:gs>
                    <a:gs pos="100000">
                      <a:srgbClr val="00CC00">
                        <a:shade val="100000"/>
                        <a:satMod val="115000"/>
                      </a:srgbClr>
                    </a:gs>
                  </a:gsLst>
                  <a:lin ang="13500000" scaled="1"/>
                  <a:tileRect/>
                </a:gradFill>
                <a:effectLst>
                  <a:outerShdw blurRad="63500" sx="102000" sy="102000" algn="ctr" rotWithShape="0">
                    <a:prstClr val="black">
                      <a:alpha val="18000"/>
                    </a:prstClr>
                  </a:outerShdw>
                </a:effectLst>
                <a:latin typeface="Eras Bold ITC" pitchFamily="34" charset="0"/>
              </a:rPr>
              <a:t>Helpful Summer Tips </a:t>
            </a:r>
            <a:r>
              <a:rPr lang="en-US" sz="3600" dirty="0" smtClean="0">
                <a:solidFill>
                  <a:srgbClr val="4F3817"/>
                </a:solidFill>
                <a:latin typeface="Eras Bold ITC" pitchFamily="34" charset="0"/>
              </a:rPr>
              <a:t>–</a:t>
            </a:r>
            <a:r>
              <a:rPr lang="en-US" sz="3600" dirty="0" smtClean="0">
                <a:latin typeface="Eras Bold ITC" pitchFamily="34" charset="0"/>
              </a:rPr>
              <a:t> </a:t>
            </a:r>
            <a:r>
              <a:rPr lang="en-US" sz="3600" dirty="0" err="1" smtClean="0">
                <a:gradFill flip="none" rotWithShape="1">
                  <a:gsLst>
                    <a:gs pos="0">
                      <a:srgbClr val="1B25E5">
                        <a:shade val="30000"/>
                        <a:satMod val="115000"/>
                      </a:srgbClr>
                    </a:gs>
                    <a:gs pos="50000">
                      <a:srgbClr val="1B25E5">
                        <a:shade val="67500"/>
                        <a:satMod val="115000"/>
                      </a:srgbClr>
                    </a:gs>
                    <a:gs pos="100000">
                      <a:srgbClr val="1B25E5">
                        <a:shade val="100000"/>
                        <a:satMod val="115000"/>
                      </a:srgbClr>
                    </a:gs>
                  </a:gsLst>
                  <a:lin ang="0" scaled="1"/>
                  <a:tileRect/>
                </a:gradFill>
                <a:latin typeface="Eras Bold ITC" pitchFamily="34" charset="0"/>
              </a:rPr>
              <a:t>M’ija</a:t>
            </a:r>
            <a:r>
              <a:rPr lang="en-US" sz="3600" dirty="0" smtClean="0">
                <a:gradFill flip="none" rotWithShape="1">
                  <a:gsLst>
                    <a:gs pos="0">
                      <a:srgbClr val="1B25E5">
                        <a:shade val="30000"/>
                        <a:satMod val="115000"/>
                      </a:srgbClr>
                    </a:gs>
                    <a:gs pos="50000">
                      <a:srgbClr val="1B25E5">
                        <a:shade val="67500"/>
                        <a:satMod val="115000"/>
                      </a:srgbClr>
                    </a:gs>
                    <a:gs pos="100000">
                      <a:srgbClr val="1B25E5">
                        <a:shade val="100000"/>
                        <a:satMod val="115000"/>
                      </a:srgbClr>
                    </a:gs>
                  </a:gsLst>
                  <a:lin ang="0" scaled="1"/>
                  <a:tileRect/>
                </a:gradFill>
                <a:latin typeface="Eras Bold ITC" pitchFamily="34" charset="0"/>
              </a:rPr>
              <a:t> Fraser</a:t>
            </a:r>
          </a:p>
          <a:p>
            <a:pPr algn="ctr"/>
            <a:r>
              <a:rPr lang="en-US" sz="3600" dirty="0" smtClean="0">
                <a:ln w="3175">
                  <a:noFill/>
                </a:ln>
                <a:gradFill flip="none" rotWithShape="1">
                  <a:gsLst>
                    <a:gs pos="0">
                      <a:srgbClr val="00CC00">
                        <a:shade val="30000"/>
                        <a:satMod val="115000"/>
                      </a:srgbClr>
                    </a:gs>
                    <a:gs pos="50000">
                      <a:srgbClr val="00CC00">
                        <a:shade val="67500"/>
                        <a:satMod val="115000"/>
                      </a:srgbClr>
                    </a:gs>
                    <a:gs pos="100000">
                      <a:srgbClr val="00CC00">
                        <a:shade val="100000"/>
                        <a:satMod val="115000"/>
                      </a:srgbClr>
                    </a:gs>
                  </a:gsLst>
                  <a:lin ang="13500000" scaled="1"/>
                  <a:tileRect/>
                </a:gradFill>
                <a:effectLst>
                  <a:outerShdw blurRad="63500" sx="102000" sy="102000" algn="ctr" rotWithShape="0">
                    <a:prstClr val="black">
                      <a:alpha val="18000"/>
                    </a:prstClr>
                  </a:outerShdw>
                </a:effectLst>
                <a:latin typeface="Eras Bold ITC" pitchFamily="34" charset="0"/>
              </a:rPr>
              <a:t>Nails with Nikki </a:t>
            </a:r>
            <a:r>
              <a:rPr lang="en-US" sz="3600" dirty="0" smtClean="0">
                <a:solidFill>
                  <a:srgbClr val="4F3817"/>
                </a:solidFill>
                <a:latin typeface="Eras Bold ITC" pitchFamily="34" charset="0"/>
              </a:rPr>
              <a:t>–</a:t>
            </a:r>
            <a:r>
              <a:rPr lang="en-US" sz="3600" dirty="0" smtClean="0">
                <a:latin typeface="Eras Bold ITC" pitchFamily="34" charset="0"/>
              </a:rPr>
              <a:t> </a:t>
            </a:r>
            <a:r>
              <a:rPr lang="en-US" sz="3600" dirty="0" smtClean="0">
                <a:gradFill flip="none" rotWithShape="1">
                  <a:gsLst>
                    <a:gs pos="0">
                      <a:srgbClr val="1B25E5">
                        <a:shade val="30000"/>
                        <a:satMod val="115000"/>
                      </a:srgbClr>
                    </a:gs>
                    <a:gs pos="50000">
                      <a:srgbClr val="1B25E5">
                        <a:shade val="67500"/>
                        <a:satMod val="115000"/>
                      </a:srgbClr>
                    </a:gs>
                    <a:gs pos="100000">
                      <a:srgbClr val="1B25E5">
                        <a:shade val="100000"/>
                        <a:satMod val="115000"/>
                      </a:srgbClr>
                    </a:gs>
                  </a:gsLst>
                  <a:lin ang="0" scaled="1"/>
                  <a:tileRect/>
                </a:gradFill>
                <a:latin typeface="Eras Bold ITC" pitchFamily="34" charset="0"/>
              </a:rPr>
              <a:t>Nicole Kitchen</a:t>
            </a:r>
          </a:p>
          <a:p>
            <a:pPr algn="ctr"/>
            <a:r>
              <a:rPr lang="en-US" sz="3200" dirty="0" smtClean="0">
                <a:ln w="3175">
                  <a:noFill/>
                </a:ln>
                <a:gradFill flip="none" rotWithShape="1">
                  <a:gsLst>
                    <a:gs pos="0">
                      <a:srgbClr val="00CC00">
                        <a:shade val="30000"/>
                        <a:satMod val="115000"/>
                      </a:srgbClr>
                    </a:gs>
                    <a:gs pos="50000">
                      <a:srgbClr val="00CC00">
                        <a:shade val="67500"/>
                        <a:satMod val="115000"/>
                      </a:srgbClr>
                    </a:gs>
                    <a:gs pos="100000">
                      <a:srgbClr val="00CC00">
                        <a:shade val="100000"/>
                        <a:satMod val="115000"/>
                      </a:srgbClr>
                    </a:gs>
                  </a:gsLst>
                  <a:lin ang="13500000" scaled="1"/>
                  <a:tileRect/>
                </a:gradFill>
                <a:effectLst>
                  <a:outerShdw blurRad="63500" sx="102000" sy="102000" algn="ctr" rotWithShape="0">
                    <a:prstClr val="black">
                      <a:alpha val="18000"/>
                    </a:prstClr>
                  </a:outerShdw>
                </a:effectLst>
                <a:latin typeface="Eras Bold ITC" pitchFamily="34" charset="0"/>
              </a:rPr>
              <a:t>The Bermuda Triangle </a:t>
            </a:r>
            <a:r>
              <a:rPr lang="en-US" sz="3200" dirty="0" smtClean="0">
                <a:solidFill>
                  <a:srgbClr val="4F3817"/>
                </a:solidFill>
                <a:latin typeface="Eras Bold ITC" pitchFamily="34" charset="0"/>
              </a:rPr>
              <a:t>–</a:t>
            </a:r>
            <a:r>
              <a:rPr lang="en-US" sz="3200" dirty="0" smtClean="0">
                <a:latin typeface="Eras Bold ITC" pitchFamily="34" charset="0"/>
              </a:rPr>
              <a:t> </a:t>
            </a:r>
            <a:r>
              <a:rPr lang="en-US" sz="3200" dirty="0" smtClean="0">
                <a:gradFill flip="none" rotWithShape="1">
                  <a:gsLst>
                    <a:gs pos="0">
                      <a:srgbClr val="1B25E5">
                        <a:shade val="30000"/>
                        <a:satMod val="115000"/>
                      </a:srgbClr>
                    </a:gs>
                    <a:gs pos="50000">
                      <a:srgbClr val="1B25E5">
                        <a:shade val="67500"/>
                        <a:satMod val="115000"/>
                      </a:srgbClr>
                    </a:gs>
                    <a:gs pos="100000">
                      <a:srgbClr val="1B25E5">
                        <a:shade val="100000"/>
                        <a:satMod val="115000"/>
                      </a:srgbClr>
                    </a:gs>
                  </a:gsLst>
                  <a:lin ang="0" scaled="1"/>
                  <a:tileRect/>
                </a:gradFill>
                <a:latin typeface="Eras Bold ITC" pitchFamily="34" charset="0"/>
              </a:rPr>
              <a:t>Levi Patterson</a:t>
            </a:r>
          </a:p>
          <a:p>
            <a:pPr algn="ctr"/>
            <a:r>
              <a:rPr lang="en-US" sz="3600" dirty="0" smtClean="0">
                <a:ln w="3175">
                  <a:noFill/>
                </a:ln>
                <a:gradFill flip="none" rotWithShape="1">
                  <a:gsLst>
                    <a:gs pos="0">
                      <a:srgbClr val="00CC00">
                        <a:shade val="30000"/>
                        <a:satMod val="115000"/>
                      </a:srgbClr>
                    </a:gs>
                    <a:gs pos="50000">
                      <a:srgbClr val="00CC00">
                        <a:shade val="67500"/>
                        <a:satMod val="115000"/>
                      </a:srgbClr>
                    </a:gs>
                    <a:gs pos="100000">
                      <a:srgbClr val="00CC00">
                        <a:shade val="100000"/>
                        <a:satMod val="115000"/>
                      </a:srgbClr>
                    </a:gs>
                  </a:gsLst>
                  <a:lin ang="13500000" scaled="1"/>
                  <a:tileRect/>
                </a:gradFill>
                <a:effectLst>
                  <a:outerShdw blurRad="63500" sx="102000" sy="102000" algn="ctr" rotWithShape="0">
                    <a:prstClr val="black">
                      <a:alpha val="18000"/>
                    </a:prstClr>
                  </a:outerShdw>
                </a:effectLst>
                <a:latin typeface="Eras Bold ITC" pitchFamily="34" charset="0"/>
              </a:rPr>
              <a:t>Places to Go </a:t>
            </a:r>
            <a:r>
              <a:rPr lang="en-US" sz="3600" dirty="0" smtClean="0">
                <a:solidFill>
                  <a:srgbClr val="4F3817"/>
                </a:solidFill>
                <a:latin typeface="Eras Bold ITC" pitchFamily="34" charset="0"/>
              </a:rPr>
              <a:t>–</a:t>
            </a:r>
            <a:r>
              <a:rPr lang="en-US" sz="3600" dirty="0" smtClean="0">
                <a:latin typeface="Eras Bold ITC" pitchFamily="34" charset="0"/>
              </a:rPr>
              <a:t> </a:t>
            </a:r>
            <a:r>
              <a:rPr lang="en-US" sz="3600" dirty="0" smtClean="0">
                <a:gradFill flip="none" rotWithShape="1">
                  <a:gsLst>
                    <a:gs pos="0">
                      <a:srgbClr val="1B25E5">
                        <a:shade val="30000"/>
                        <a:satMod val="115000"/>
                      </a:srgbClr>
                    </a:gs>
                    <a:gs pos="50000">
                      <a:srgbClr val="1B25E5">
                        <a:shade val="67500"/>
                        <a:satMod val="115000"/>
                      </a:srgbClr>
                    </a:gs>
                    <a:gs pos="100000">
                      <a:srgbClr val="1B25E5">
                        <a:shade val="100000"/>
                        <a:satMod val="115000"/>
                      </a:srgbClr>
                    </a:gs>
                  </a:gsLst>
                  <a:lin ang="0" scaled="1"/>
                  <a:tileRect/>
                </a:gradFill>
                <a:latin typeface="Eras Bold ITC" pitchFamily="34" charset="0"/>
              </a:rPr>
              <a:t>Gabriel Jones</a:t>
            </a:r>
            <a:endParaRPr lang="en-US" sz="3600" dirty="0">
              <a:gradFill flip="none" rotWithShape="1">
                <a:gsLst>
                  <a:gs pos="0">
                    <a:srgbClr val="1B25E5">
                      <a:shade val="30000"/>
                      <a:satMod val="115000"/>
                    </a:srgbClr>
                  </a:gs>
                  <a:gs pos="50000">
                    <a:srgbClr val="1B25E5">
                      <a:shade val="67500"/>
                      <a:satMod val="115000"/>
                    </a:srgbClr>
                  </a:gs>
                  <a:gs pos="100000">
                    <a:srgbClr val="1B25E5">
                      <a:shade val="100000"/>
                      <a:satMod val="115000"/>
                    </a:srgbClr>
                  </a:gs>
                </a:gsLst>
                <a:lin ang="0" scaled="1"/>
                <a:tileRect/>
              </a:gradFill>
              <a:latin typeface="Eras Bold ITC"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rgbClr val="CFEBD2"/>
            </a:gs>
            <a:gs pos="50000">
              <a:srgbClr val="6CBA6C"/>
            </a:gs>
            <a:gs pos="100000">
              <a:srgbClr val="136B24"/>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33400" y="2362200"/>
            <a:ext cx="8229600" cy="1143000"/>
          </a:xfrm>
        </p:spPr>
        <p:txBody>
          <a:bodyPr>
            <a:prstTxWarp prst="textArchUp">
              <a:avLst/>
            </a:prstTxWarp>
            <a:normAutofit/>
            <a:scene3d>
              <a:camera prst="orthographicFront"/>
              <a:lightRig rig="threePt" dir="t"/>
            </a:scene3d>
            <a:sp3d extrusionH="57150">
              <a:bevelT w="38100" h="38100" prst="relaxedInset"/>
            </a:sp3d>
          </a:bodyPr>
          <a:lstStyle/>
          <a:p>
            <a:r>
              <a:rPr lang="en-US" sz="3600" dirty="0" smtClean="0">
                <a:solidFill>
                  <a:srgbClr val="442E02"/>
                </a:solidFill>
                <a:effectLst>
                  <a:outerShdw blurRad="50800" dist="38100" dir="16200000" rotWithShape="0">
                    <a:prstClr val="black">
                      <a:alpha val="40000"/>
                    </a:prstClr>
                  </a:outerShdw>
                </a:effectLst>
                <a:latin typeface="Cooper Black" pitchFamily="18" charset="0"/>
              </a:rPr>
              <a:t>Editor’s Note</a:t>
            </a:r>
            <a:endParaRPr lang="en-US" sz="3600" dirty="0">
              <a:solidFill>
                <a:srgbClr val="442E02"/>
              </a:solidFill>
              <a:effectLst>
                <a:outerShdw blurRad="50800" dist="38100" dir="16200000" rotWithShape="0">
                  <a:prstClr val="black">
                    <a:alpha val="40000"/>
                  </a:prstClr>
                </a:outerShdw>
              </a:effectLst>
              <a:latin typeface="Cooper Black" pitchFamily="18" charset="0"/>
            </a:endParaRPr>
          </a:p>
        </p:txBody>
      </p:sp>
      <p:sp>
        <p:nvSpPr>
          <p:cNvPr id="5" name="TextBox 4"/>
          <p:cNvSpPr txBox="1"/>
          <p:nvPr/>
        </p:nvSpPr>
        <p:spPr>
          <a:xfrm>
            <a:off x="685800" y="2895600"/>
            <a:ext cx="7848600" cy="1846659"/>
          </a:xfrm>
          <a:prstGeom prst="rect">
            <a:avLst/>
          </a:prstGeom>
          <a:noFill/>
        </p:spPr>
        <p:txBody>
          <a:bodyPr wrap="square" rtlCol="0">
            <a:spAutoFit/>
          </a:bodyPr>
          <a:lstStyle/>
          <a:p>
            <a:pPr algn="ctr"/>
            <a:r>
              <a:rPr lang="en-US" sz="1600" dirty="0" smtClean="0">
                <a:latin typeface="Arial Rounded MT Bold" pitchFamily="34" charset="0"/>
              </a:rPr>
              <a:t>Hi everybody!</a:t>
            </a:r>
          </a:p>
          <a:p>
            <a:pPr algn="ctr"/>
            <a:r>
              <a:rPr lang="en-US" sz="1600" dirty="0" smtClean="0">
                <a:latin typeface="Arial Rounded MT Bold" pitchFamily="34" charset="0"/>
              </a:rPr>
              <a:t>Welcome to the June 2017 edition of the </a:t>
            </a:r>
            <a:r>
              <a:rPr lang="en-US" sz="1600" i="1" dirty="0" smtClean="0">
                <a:latin typeface="Arial Rounded MT Bold" pitchFamily="34" charset="0"/>
              </a:rPr>
              <a:t>Chronicle. </a:t>
            </a:r>
            <a:r>
              <a:rPr lang="en-US" sz="1600" dirty="0" smtClean="0">
                <a:latin typeface="Arial Rounded MT Bold" pitchFamily="34" charset="0"/>
              </a:rPr>
              <a:t>This issue is decidedly a summer issue, with articles on helpful summer tips (p.2), nail manicure (p.7), the Bermuda triangle (p.11), and a finally a fun hike to go on (p.15).</a:t>
            </a:r>
          </a:p>
          <a:p>
            <a:pPr algn="ctr"/>
            <a:r>
              <a:rPr lang="en-US" sz="1600" dirty="0" smtClean="0">
                <a:latin typeface="Arial Rounded MT Bold" pitchFamily="34" charset="0"/>
              </a:rPr>
              <a:t>A special thank-you to </a:t>
            </a:r>
            <a:r>
              <a:rPr lang="en-US" sz="1600" dirty="0" err="1" smtClean="0">
                <a:latin typeface="Arial Rounded MT Bold" pitchFamily="34" charset="0"/>
              </a:rPr>
              <a:t>M’ija</a:t>
            </a:r>
            <a:r>
              <a:rPr lang="en-US" sz="1600" dirty="0" smtClean="0">
                <a:latin typeface="Arial Rounded MT Bold" pitchFamily="34" charset="0"/>
              </a:rPr>
              <a:t> Fraser, who agreed to write </a:t>
            </a:r>
            <a:r>
              <a:rPr lang="en-US" sz="1600" smtClean="0">
                <a:latin typeface="Arial Rounded MT Bold" pitchFamily="34" charset="0"/>
              </a:rPr>
              <a:t>a column at </a:t>
            </a:r>
            <a:r>
              <a:rPr lang="en-US" sz="1600" dirty="0" smtClean="0">
                <a:latin typeface="Arial Rounded MT Bold" pitchFamily="34" charset="0"/>
              </a:rPr>
              <a:t>the last minute when we lost two columnists to the end-of-year studying rush.</a:t>
            </a:r>
          </a:p>
          <a:p>
            <a:pPr algn="ctr"/>
            <a:r>
              <a:rPr lang="en-US" sz="1600" dirty="0" smtClean="0">
                <a:latin typeface="Arial Rounded MT Bold" pitchFamily="34" charset="0"/>
              </a:rPr>
              <a:t>Thanks for reading</a:t>
            </a:r>
            <a:r>
              <a:rPr lang="en-US" dirty="0" smtClean="0"/>
              <a:t>!</a:t>
            </a:r>
            <a:endParaRPr lang="en-US" dirty="0"/>
          </a:p>
        </p:txBody>
      </p:sp>
      <p:sp>
        <p:nvSpPr>
          <p:cNvPr id="7" name="TextBox 6"/>
          <p:cNvSpPr txBox="1"/>
          <p:nvPr/>
        </p:nvSpPr>
        <p:spPr>
          <a:xfrm>
            <a:off x="3886200" y="2438400"/>
            <a:ext cx="1378006" cy="307777"/>
          </a:xfrm>
          <a:prstGeom prst="rect">
            <a:avLst/>
          </a:prstGeom>
          <a:noFill/>
        </p:spPr>
        <p:txBody>
          <a:bodyPr wrap="none" rtlCol="0">
            <a:spAutoFit/>
            <a:scene3d>
              <a:camera prst="orthographicFront"/>
              <a:lightRig rig="threePt" dir="t"/>
            </a:scene3d>
            <a:sp3d extrusionH="57150">
              <a:bevelT w="38100" h="38100"/>
            </a:sp3d>
          </a:bodyPr>
          <a:lstStyle/>
          <a:p>
            <a:r>
              <a:rPr lang="en-US" sz="1400" dirty="0" smtClean="0">
                <a:solidFill>
                  <a:srgbClr val="014726"/>
                </a:solidFill>
                <a:effectLst>
                  <a:outerShdw blurRad="63500" sx="102000" sy="102000" algn="ctr" rotWithShape="0">
                    <a:prstClr val="black">
                      <a:alpha val="40000"/>
                    </a:prstClr>
                  </a:outerShdw>
                </a:effectLst>
                <a:latin typeface="Berlin Sans FB" pitchFamily="34" charset="0"/>
              </a:rPr>
              <a:t>by Gabriel Jones</a:t>
            </a:r>
            <a:endParaRPr lang="en-US" sz="1400" dirty="0">
              <a:solidFill>
                <a:srgbClr val="014726"/>
              </a:solidFill>
              <a:effectLst>
                <a:outerShdw blurRad="63500" sx="102000" sy="102000" algn="ctr" rotWithShape="0">
                  <a:prstClr val="black">
                    <a:alpha val="40000"/>
                  </a:prstClr>
                </a:outerShdw>
              </a:effectLst>
              <a:latin typeface="Berlin Sans FB"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1B4DF"/>
            </a:gs>
            <a:gs pos="50000">
              <a:srgbClr val="C3D7ED"/>
            </a:gs>
            <a:gs pos="100000">
              <a:srgbClr val="E8EEF8"/>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perspectiveRight" fov="3900000">
                <a:rot lat="0" lon="20099989" rev="60000"/>
              </a:camera>
              <a:lightRig rig="threePt" dir="t"/>
            </a:scene3d>
            <a:sp3d extrusionH="57150">
              <a:bevelT w="82550" h="38100" prst="coolSlant"/>
            </a:sp3d>
          </a:bodyPr>
          <a:lstStyle/>
          <a:p>
            <a:r>
              <a:rPr lang="en-US" dirty="0" smtClean="0">
                <a:ln>
                  <a:solidFill>
                    <a:srgbClr val="344402"/>
                  </a:solidFill>
                </a:ln>
                <a:solidFill>
                  <a:srgbClr val="34C911"/>
                </a:solidFill>
                <a:effectLst>
                  <a:outerShdw blurRad="50800" dist="38100" dir="10800000" algn="r" rotWithShape="0">
                    <a:prstClr val="black">
                      <a:alpha val="40000"/>
                    </a:prstClr>
                  </a:outerShdw>
                </a:effectLst>
                <a:latin typeface="Aharoni" pitchFamily="2" charset="-79"/>
                <a:cs typeface="Aharoni" pitchFamily="2" charset="-79"/>
              </a:rPr>
              <a:t>Helpful Summer </a:t>
            </a:r>
            <a:r>
              <a:rPr lang="en-US" dirty="0" smtClean="0">
                <a:ln>
                  <a:solidFill>
                    <a:srgbClr val="344402"/>
                  </a:solidFill>
                </a:ln>
                <a:solidFill>
                  <a:srgbClr val="34C911"/>
                </a:solidFill>
                <a:effectLst>
                  <a:outerShdw blurRad="50800" dist="38100" dir="10800000" sx="104000" sy="104000" algn="r" rotWithShape="0">
                    <a:prstClr val="black">
                      <a:alpha val="40000"/>
                    </a:prstClr>
                  </a:outerShdw>
                </a:effectLst>
                <a:latin typeface="Aharoni" pitchFamily="2" charset="-79"/>
                <a:cs typeface="Aharoni" pitchFamily="2" charset="-79"/>
              </a:rPr>
              <a:t>Tips</a:t>
            </a:r>
            <a:endParaRPr lang="en-US" dirty="0">
              <a:ln>
                <a:solidFill>
                  <a:srgbClr val="344402"/>
                </a:solidFill>
              </a:ln>
              <a:solidFill>
                <a:srgbClr val="34C911"/>
              </a:solidFill>
              <a:effectLst>
                <a:outerShdw blurRad="50800" dist="38100" dir="10800000" sx="104000" sy="104000" algn="r" rotWithShape="0">
                  <a:prstClr val="black">
                    <a:alpha val="40000"/>
                  </a:prstClr>
                </a:outerShdw>
              </a:effectLst>
              <a:latin typeface="Aharoni" pitchFamily="2" charset="-79"/>
              <a:cs typeface="Aharoni" pitchFamily="2" charset="-79"/>
            </a:endParaRPr>
          </a:p>
        </p:txBody>
      </p:sp>
      <p:sp>
        <p:nvSpPr>
          <p:cNvPr id="3" name="Content Placeholder 2"/>
          <p:cNvSpPr>
            <a:spLocks noGrp="1"/>
          </p:cNvSpPr>
          <p:nvPr>
            <p:ph idx="1"/>
          </p:nvPr>
        </p:nvSpPr>
        <p:spPr/>
        <p:txBody>
          <a:bodyPr>
            <a:normAutofit/>
          </a:bodyPr>
          <a:lstStyle/>
          <a:p>
            <a:pPr lvl="0" fontAlgn="base">
              <a:lnSpc>
                <a:spcPct val="115000"/>
              </a:lnSpc>
              <a:spcBef>
                <a:spcPts val="0"/>
              </a:spcBef>
              <a:buFont typeface="+mj-lt"/>
              <a:buAutoNum type="arabicPeriod"/>
              <a:tabLst>
                <a:tab pos="457200" algn="l"/>
              </a:tabLst>
            </a:pPr>
            <a:r>
              <a:rPr lang="en-US" sz="1600" dirty="0" smtClean="0">
                <a:solidFill>
                  <a:srgbClr val="000000"/>
                </a:solidFill>
                <a:latin typeface="Arial"/>
                <a:ea typeface="Times New Roman"/>
                <a:cs typeface="Times New Roman"/>
              </a:rPr>
              <a:t>The next time you eat a hamburger, here’s a tip to help you out. Turn it upside down. The tops are almost twice as thick as the bottom and are a lot more durable.</a:t>
            </a:r>
            <a:endParaRPr lang="en-US" sz="1600" dirty="0">
              <a:solidFill>
                <a:srgbClr val="000000"/>
              </a:solidFill>
              <a:ea typeface="Calibri"/>
              <a:cs typeface="Times New Roman"/>
            </a:endParaRPr>
          </a:p>
          <a:p>
            <a:pPr lvl="0" fontAlgn="base">
              <a:lnSpc>
                <a:spcPct val="115000"/>
              </a:lnSpc>
              <a:spcBef>
                <a:spcPts val="0"/>
              </a:spcBef>
              <a:buFont typeface="+mj-lt"/>
              <a:buAutoNum type="arabicPeriod"/>
              <a:tabLst>
                <a:tab pos="457200" algn="l"/>
              </a:tabLst>
            </a:pPr>
            <a:r>
              <a:rPr lang="en-US" sz="1600" dirty="0" smtClean="0">
                <a:solidFill>
                  <a:srgbClr val="000000"/>
                </a:solidFill>
                <a:latin typeface="Arial"/>
                <a:ea typeface="Times New Roman"/>
                <a:cs typeface="Times New Roman"/>
              </a:rPr>
              <a:t>If you drink your canned pop through a straw that doesn’t want to stay put, push the tab even further so it is over the hole. Slide your straw down through the tab and voila! No more floating straw.</a:t>
            </a:r>
            <a:endParaRPr lang="en-US" sz="1600" dirty="0">
              <a:solidFill>
                <a:srgbClr val="000000"/>
              </a:solidFill>
              <a:ea typeface="Calibri"/>
              <a:cs typeface="Times New Roman"/>
            </a:endParaRPr>
          </a:p>
          <a:p>
            <a:pPr marL="0" marR="0">
              <a:lnSpc>
                <a:spcPct val="115000"/>
              </a:lnSpc>
              <a:spcBef>
                <a:spcPts val="0"/>
              </a:spcBef>
              <a:spcAft>
                <a:spcPts val="0"/>
              </a:spcAft>
              <a:buNone/>
            </a:pPr>
            <a:r>
              <a:rPr lang="en-US" dirty="0" smtClean="0">
                <a:latin typeface="Times New Roman"/>
                <a:ea typeface="Times New Roman"/>
                <a:cs typeface="Times New Roman"/>
              </a:rPr>
              <a:t> </a:t>
            </a:r>
            <a:endParaRPr lang="en-US" sz="2800" dirty="0">
              <a:ea typeface="Calibri"/>
              <a:cs typeface="Times New Roman"/>
            </a:endParaRPr>
          </a:p>
          <a:p>
            <a:pPr>
              <a:buNone/>
            </a:pPr>
            <a:endParaRPr lang="en-US" dirty="0"/>
          </a:p>
        </p:txBody>
      </p:sp>
      <p:sp>
        <p:nvSpPr>
          <p:cNvPr id="4" name="TextBox 3"/>
          <p:cNvSpPr txBox="1"/>
          <p:nvPr/>
        </p:nvSpPr>
        <p:spPr>
          <a:xfrm>
            <a:off x="2057400" y="152400"/>
            <a:ext cx="830677" cy="369332"/>
          </a:xfrm>
          <a:prstGeom prst="rect">
            <a:avLst/>
          </a:prstGeom>
          <a:noFill/>
        </p:spPr>
        <p:txBody>
          <a:bodyPr wrap="none" rtlCol="0">
            <a:spAutoFit/>
            <a:scene3d>
              <a:camera prst="perspectiveBelow"/>
              <a:lightRig rig="threePt" dir="t"/>
            </a:scene3d>
            <a:sp3d extrusionH="57150">
              <a:bevelT w="38100" h="38100"/>
            </a:sp3d>
          </a:bodyPr>
          <a:lstStyle/>
          <a:p>
            <a:r>
              <a:rPr lang="en-US" b="1" dirty="0" smtClean="0">
                <a:solidFill>
                  <a:srgbClr val="637F95"/>
                </a:solidFill>
                <a:effectLst>
                  <a:outerShdw blurRad="50800" dist="38100" dir="18900000" sx="97000" sy="97000" algn="bl" rotWithShape="0">
                    <a:prstClr val="black">
                      <a:alpha val="40000"/>
                    </a:prstClr>
                  </a:outerShdw>
                </a:effectLst>
                <a:latin typeface="MV Boli" pitchFamily="2" charset="0"/>
                <a:cs typeface="MV Boli" pitchFamily="2" charset="0"/>
              </a:rPr>
              <a:t>A few</a:t>
            </a:r>
            <a:endParaRPr lang="en-US" b="1" dirty="0">
              <a:solidFill>
                <a:srgbClr val="637F95"/>
              </a:solidFill>
              <a:effectLst>
                <a:outerShdw blurRad="50800" dist="38100" dir="18900000" sx="97000" sy="97000" algn="bl" rotWithShape="0">
                  <a:prstClr val="black">
                    <a:alpha val="40000"/>
                  </a:prstClr>
                </a:outerShdw>
              </a:effectLst>
              <a:latin typeface="MV Boli" pitchFamily="2" charset="0"/>
              <a:cs typeface="MV Boli" pitchFamily="2" charset="0"/>
            </a:endParaRPr>
          </a:p>
        </p:txBody>
      </p:sp>
      <p:sp>
        <p:nvSpPr>
          <p:cNvPr id="5" name="TextBox 4"/>
          <p:cNvSpPr txBox="1"/>
          <p:nvPr/>
        </p:nvSpPr>
        <p:spPr>
          <a:xfrm>
            <a:off x="4953000" y="1066800"/>
            <a:ext cx="1828800" cy="646331"/>
          </a:xfrm>
          <a:prstGeom prst="rect">
            <a:avLst/>
          </a:prstGeom>
          <a:noFill/>
        </p:spPr>
        <p:txBody>
          <a:bodyPr wrap="square" rtlCol="0">
            <a:spAutoFit/>
            <a:scene3d>
              <a:camera prst="orthographicFront"/>
              <a:lightRig rig="threePt" dir="t"/>
            </a:scene3d>
            <a:sp3d extrusionH="57150">
              <a:bevelT w="82550" h="38100" prst="coolSlant"/>
            </a:sp3d>
          </a:bodyPr>
          <a:lstStyle/>
          <a:p>
            <a:r>
              <a:rPr lang="en-US" b="1" dirty="0" smtClean="0">
                <a:solidFill>
                  <a:srgbClr val="637F95"/>
                </a:solidFill>
                <a:effectLst>
                  <a:outerShdw blurRad="50800" dist="38100" dir="18900000" sx="97000" sy="97000" algn="bl" rotWithShape="0">
                    <a:prstClr val="black">
                      <a:alpha val="40000"/>
                    </a:prstClr>
                  </a:outerShdw>
                </a:effectLst>
                <a:latin typeface="MV Boli" pitchFamily="2" charset="0"/>
                <a:cs typeface="MV Boli" pitchFamily="2" charset="0"/>
              </a:rPr>
              <a:t>by </a:t>
            </a:r>
            <a:r>
              <a:rPr lang="en-US" b="1" dirty="0" err="1" smtClean="0">
                <a:solidFill>
                  <a:srgbClr val="637F95"/>
                </a:solidFill>
                <a:effectLst>
                  <a:outerShdw blurRad="50800" dist="38100" dir="18900000" sx="97000" sy="97000" algn="bl" rotWithShape="0">
                    <a:prstClr val="black">
                      <a:alpha val="40000"/>
                    </a:prstClr>
                  </a:outerShdw>
                </a:effectLst>
                <a:latin typeface="MV Boli" pitchFamily="2" charset="0"/>
                <a:cs typeface="MV Boli" pitchFamily="2" charset="0"/>
              </a:rPr>
              <a:t>M’ija</a:t>
            </a:r>
            <a:r>
              <a:rPr lang="en-US" b="1" dirty="0" smtClean="0">
                <a:solidFill>
                  <a:srgbClr val="637F95"/>
                </a:solidFill>
                <a:effectLst>
                  <a:outerShdw blurRad="50800" dist="38100" dir="18900000" sx="97000" sy="97000" algn="bl" rotWithShape="0">
                    <a:prstClr val="black">
                      <a:alpha val="40000"/>
                    </a:prstClr>
                  </a:outerShdw>
                </a:effectLst>
                <a:latin typeface="MV Boli" pitchFamily="2" charset="0"/>
                <a:cs typeface="MV Boli" pitchFamily="2" charset="0"/>
              </a:rPr>
              <a:t> Fraser</a:t>
            </a:r>
          </a:p>
          <a:p>
            <a:endParaRPr lang="en-US" b="1" dirty="0"/>
          </a:p>
        </p:txBody>
      </p:sp>
      <p:pic>
        <p:nvPicPr>
          <p:cNvPr id="6" name="Picture 5" descr="https://lh3.googleusercontent.com/wIt8Pe7UAYy2Sjr_9RrKGrGNokwEgeBLK74BQXNB4dZMNPcF-vxpNfSQh0aJWIWKKzTdtoclNvWb7utIJ9lUJyI9BZxJpc3aFpgaIL8k9OmWxNeLG9WCpSk0At1tgnbsNrhMWHvc"/>
          <p:cNvPicPr/>
          <p:nvPr/>
        </p:nvPicPr>
        <p:blipFill>
          <a:blip r:embed="rId2"/>
          <a:srcRect/>
          <a:stretch>
            <a:fillRect/>
          </a:stretch>
        </p:blipFill>
        <p:spPr bwMode="auto">
          <a:xfrm>
            <a:off x="1447800" y="3200400"/>
            <a:ext cx="6248400" cy="34213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81B4DF"/>
            </a:gs>
            <a:gs pos="71000">
              <a:srgbClr val="C3D7ED"/>
            </a:gs>
            <a:gs pos="0">
              <a:srgbClr val="E8EEF8"/>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457200" y="-152400"/>
            <a:ext cx="8229600" cy="2286000"/>
          </a:xfrm>
        </p:spPr>
        <p:txBody>
          <a:bodyPr>
            <a:normAutofit/>
          </a:bodyPr>
          <a:lstStyle/>
          <a:p>
            <a:r>
              <a:rPr lang="en-US" sz="1600" dirty="0" smtClean="0">
                <a:latin typeface="Arial" pitchFamily="34" charset="0"/>
                <a:cs typeface="Arial" pitchFamily="34" charset="0"/>
              </a:rPr>
              <a:t>3. If you are at a party with bags of chips try impressing your friends with these custom snack bowls. First fold the top edge inside the bag, then you can begin rolling the bottom corners up into the base of the bag, which pushes the chips up as you go. </a:t>
            </a:r>
            <a:r>
              <a:rPr lang="en-US" sz="1600" dirty="0" smtClean="0"/>
              <a:t/>
            </a:r>
            <a:br>
              <a:rPr lang="en-US" sz="1600" dirty="0" smtClean="0"/>
            </a:br>
            <a:r>
              <a:rPr lang="en-US" sz="1600" dirty="0" smtClean="0"/>
              <a:t/>
            </a:r>
            <a:br>
              <a:rPr lang="en-US" sz="1600" dirty="0" smtClean="0"/>
            </a:br>
            <a:r>
              <a:rPr lang="en-US" sz="1600" dirty="0" smtClean="0"/>
              <a:t> </a:t>
            </a:r>
            <a:br>
              <a:rPr lang="en-US" sz="1600" dirty="0" smtClean="0"/>
            </a:br>
            <a:endParaRPr lang="en-US" sz="1600" dirty="0"/>
          </a:p>
        </p:txBody>
      </p:sp>
      <p:pic>
        <p:nvPicPr>
          <p:cNvPr id="10" name="Picture 9" descr="https://lh6.googleusercontent.com/ipco1ZzRpdygm7bpsFVBchA-ILz3J_vQPqVkD3_FZKIvS5jvTLYHPuqTef5NWYCLKi5-xwOqefhfMS5QMOr4LHtJ6_4VNcL_XK8ICotOOpw4jN9TjnJfd5CttpfhP7xRZFnThg5L"/>
          <p:cNvPicPr/>
          <p:nvPr/>
        </p:nvPicPr>
        <p:blipFill>
          <a:blip r:embed="rId2"/>
          <a:srcRect/>
          <a:stretch>
            <a:fillRect/>
          </a:stretch>
        </p:blipFill>
        <p:spPr bwMode="auto">
          <a:xfrm>
            <a:off x="1752600" y="1066800"/>
            <a:ext cx="5638800" cy="2971800"/>
          </a:xfrm>
          <a:prstGeom prst="rect">
            <a:avLst/>
          </a:prstGeom>
          <a:ln>
            <a:noFill/>
          </a:ln>
          <a:effectLst>
            <a:outerShdw blurRad="190500" algn="tl" rotWithShape="0">
              <a:srgbClr val="000000">
                <a:alpha val="70000"/>
              </a:srgbClr>
            </a:outerShdw>
          </a:effectLst>
          <a:scene3d>
            <a:camera prst="orthographicFront"/>
            <a:lightRig rig="threePt" dir="t"/>
          </a:scene3d>
          <a:sp3d>
            <a:bevelT w="152400" h="50800" prst="softRound"/>
          </a:sp3d>
        </p:spPr>
      </p:pic>
      <p:sp>
        <p:nvSpPr>
          <p:cNvPr id="11" name="TextBox 10"/>
          <p:cNvSpPr txBox="1"/>
          <p:nvPr/>
        </p:nvSpPr>
        <p:spPr>
          <a:xfrm>
            <a:off x="0" y="4572000"/>
            <a:ext cx="9144000" cy="1877437"/>
          </a:xfrm>
          <a:prstGeom prst="rect">
            <a:avLst/>
          </a:prstGeom>
          <a:noFill/>
        </p:spPr>
        <p:txBody>
          <a:bodyPr wrap="square" rtlCol="0">
            <a:spAutoFit/>
          </a:bodyPr>
          <a:lstStyle/>
          <a:p>
            <a:pPr algn="ctr"/>
            <a:r>
              <a:rPr lang="en-US" sz="1600" dirty="0" smtClean="0">
                <a:latin typeface="Arial" pitchFamily="34" charset="0"/>
                <a:cs typeface="Arial" pitchFamily="34" charset="0"/>
              </a:rPr>
              <a:t>4. If you have fruit flies take some slices of banana and leftover pieces for fruit and put them in a small container. Cover the container with some plastic wrap and use something like a chopstick to poke a hole the size of a fruit fly in the center. Place the container near your regular fruit and pretty soon the flies will be there to check things out. After a few days you will have a lot of flies in there having a blast. Simply take the lid of the container and snap it on tight. The flies will not be able to escape and you will become Lord of the Flies.</a:t>
            </a:r>
          </a:p>
          <a:p>
            <a:pPr algn="ct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81B4DF"/>
            </a:gs>
            <a:gs pos="71000">
              <a:srgbClr val="C3D7ED"/>
            </a:gs>
            <a:gs pos="0">
              <a:srgbClr val="E8EEF8"/>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smtClean="0"/>
              <a:t> </a:t>
            </a:r>
            <a:br>
              <a:rPr lang="en-US" dirty="0" smtClean="0"/>
            </a:br>
            <a:r>
              <a:rPr lang="en-US" dirty="0" smtClean="0"/>
              <a:t/>
            </a:r>
            <a:br>
              <a:rPr lang="en-US" dirty="0" smtClean="0"/>
            </a:br>
            <a:r>
              <a:rPr lang="en-US" dirty="0" smtClean="0"/>
              <a:t> </a:t>
            </a:r>
            <a:br>
              <a:rPr lang="en-US" dirty="0" smtClean="0"/>
            </a:br>
            <a:endParaRPr lang="en-US" dirty="0"/>
          </a:p>
        </p:txBody>
      </p:sp>
      <p:sp>
        <p:nvSpPr>
          <p:cNvPr id="6" name="Rectangle 5"/>
          <p:cNvSpPr/>
          <p:nvPr/>
        </p:nvSpPr>
        <p:spPr>
          <a:xfrm>
            <a:off x="0" y="914400"/>
            <a:ext cx="9144000" cy="830997"/>
          </a:xfrm>
          <a:prstGeom prst="rect">
            <a:avLst/>
          </a:prstGeom>
        </p:spPr>
        <p:txBody>
          <a:bodyPr wrap="square">
            <a:spAutoFit/>
          </a:bodyPr>
          <a:lstStyle/>
          <a:p>
            <a:pPr algn="ctr"/>
            <a:r>
              <a:rPr lang="en-US" sz="1600" dirty="0" smtClean="0">
                <a:latin typeface="Arial" pitchFamily="34" charset="0"/>
                <a:cs typeface="Arial" pitchFamily="34" charset="0"/>
              </a:rPr>
              <a:t>5. Popsicles melt and get sticky, so to reduce this mess take a small paper cup and cut a slit in the bottom. Slide the popsicle stick through the slit and the cup will catch the drips. This also works great with cupcake liners</a:t>
            </a:r>
            <a:endParaRPr lang="en-US" sz="1600" dirty="0">
              <a:latin typeface="Arial" pitchFamily="34" charset="0"/>
              <a:cs typeface="Arial" pitchFamily="34" charset="0"/>
            </a:endParaRPr>
          </a:p>
        </p:txBody>
      </p:sp>
      <p:pic>
        <p:nvPicPr>
          <p:cNvPr id="7" name="Picture 6" descr="https://lh6.googleusercontent.com/6M_rhNBdaaTeEBMAyWwz3PJzzH6bhsEUGoMbXUnxGRHwRky-6Mxx1GoB0bKcwoywysGNvaVcrCuWkN3JreckJoWYvk3k2sDNxutEzgejgz383e24-7G7yKRYgDINlBFuYxtyu9d9"/>
          <p:cNvPicPr/>
          <p:nvPr/>
        </p:nvPicPr>
        <p:blipFill>
          <a:blip r:embed="rId2"/>
          <a:srcRect/>
          <a:stretch>
            <a:fillRect/>
          </a:stretch>
        </p:blipFill>
        <p:spPr bwMode="auto">
          <a:xfrm>
            <a:off x="2286000" y="1981200"/>
            <a:ext cx="4800600" cy="4038600"/>
          </a:xfrm>
          <a:prstGeom prst="rect">
            <a:avLst/>
          </a:prstGeom>
          <a:noFill/>
          <a:ln w="9525">
            <a:noFill/>
            <a:miter lim="800000"/>
            <a:headEnd/>
            <a:tailEn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81B4DF"/>
            </a:gs>
            <a:gs pos="71000">
              <a:srgbClr val="C3D7ED"/>
            </a:gs>
            <a:gs pos="0">
              <a:srgbClr val="E8EEF8"/>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smtClean="0"/>
              <a:t> </a:t>
            </a:r>
            <a:br>
              <a:rPr lang="en-US" smtClean="0"/>
            </a:br>
            <a:r>
              <a:rPr lang="en-US" smtClean="0"/>
              <a:t/>
            </a:r>
            <a:br>
              <a:rPr lang="en-US" smtClean="0"/>
            </a:br>
            <a:r>
              <a:rPr lang="en-US" smtClean="0"/>
              <a:t> </a:t>
            </a:r>
            <a:br>
              <a:rPr lang="en-US" smtClean="0"/>
            </a:br>
            <a:endParaRPr lang="en-US" dirty="0"/>
          </a:p>
        </p:txBody>
      </p:sp>
      <p:sp>
        <p:nvSpPr>
          <p:cNvPr id="6" name="Rectangle 5"/>
          <p:cNvSpPr/>
          <p:nvPr/>
        </p:nvSpPr>
        <p:spPr>
          <a:xfrm>
            <a:off x="0" y="228600"/>
            <a:ext cx="9144000" cy="1077218"/>
          </a:xfrm>
          <a:prstGeom prst="rect">
            <a:avLst/>
          </a:prstGeom>
        </p:spPr>
        <p:txBody>
          <a:bodyPr wrap="square">
            <a:spAutoFit/>
          </a:bodyPr>
          <a:lstStyle/>
          <a:p>
            <a:pPr algn="ctr"/>
            <a:r>
              <a:rPr lang="en-US" sz="1600" dirty="0" smtClean="0">
                <a:latin typeface="Arial" pitchFamily="34" charset="0"/>
                <a:cs typeface="Arial" pitchFamily="34" charset="0"/>
              </a:rPr>
              <a:t>6. If you are at a barbeque the tables will most likely be filled with condiments and people taking forever to decide which ones they want. Solve this problem by using a muffin tray. Fill the different spots with different condiments and the lines will move along faster.</a:t>
            </a:r>
          </a:p>
          <a:p>
            <a:pPr algn="ctr"/>
            <a:endParaRPr lang="en-US" sz="1600" dirty="0"/>
          </a:p>
        </p:txBody>
      </p:sp>
      <p:pic>
        <p:nvPicPr>
          <p:cNvPr id="8" name="Picture 7" descr="https://lh6.googleusercontent.com/e_-WOKn0zaR94PdSmOes7QLkOkflCa2xOZcIWMbnC7dWal5Cml2ZwxC6pYAGbRENxQ3V7A3aVJT6VephSPKkHFovG2j75ORVFpgYxpMnVmYPYxBlduOiq-TOnu8-8x6_mSieKJ0g"/>
          <p:cNvPicPr/>
          <p:nvPr/>
        </p:nvPicPr>
        <p:blipFill>
          <a:blip r:embed="rId2"/>
          <a:srcRect/>
          <a:stretch>
            <a:fillRect/>
          </a:stretch>
        </p:blipFill>
        <p:spPr bwMode="auto">
          <a:xfrm>
            <a:off x="1981200" y="1066800"/>
            <a:ext cx="5257800" cy="2914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softRound"/>
            <a:contourClr>
              <a:srgbClr val="969696"/>
            </a:contourClr>
          </a:sp3d>
        </p:spPr>
      </p:pic>
      <p:sp>
        <p:nvSpPr>
          <p:cNvPr id="10" name="TextBox 9"/>
          <p:cNvSpPr txBox="1"/>
          <p:nvPr/>
        </p:nvSpPr>
        <p:spPr>
          <a:xfrm>
            <a:off x="228600" y="3810000"/>
            <a:ext cx="8686800" cy="2616101"/>
          </a:xfrm>
          <a:prstGeom prst="rect">
            <a:avLst/>
          </a:prstGeom>
          <a:noFill/>
        </p:spPr>
        <p:txBody>
          <a:bodyPr wrap="square" rtlCol="0">
            <a:spAutoFit/>
          </a:bodyPr>
          <a:lstStyle/>
          <a:p>
            <a:r>
              <a:rPr lang="en-US" sz="1600" dirty="0" smtClean="0">
                <a:latin typeface="Arial" pitchFamily="34" charset="0"/>
                <a:cs typeface="Arial" pitchFamily="34" charset="0"/>
              </a:rPr>
              <a:t> </a:t>
            </a:r>
          </a:p>
          <a:p>
            <a:pPr algn="ctr"/>
            <a:r>
              <a:rPr lang="en-US" sz="1600" dirty="0" smtClean="0">
                <a:latin typeface="Arial" pitchFamily="34" charset="0"/>
                <a:cs typeface="Arial" pitchFamily="34" charset="0"/>
              </a:rPr>
              <a:t>7. If you are ever at a beach and don’t want your small valuables such as your money, phone or car keys getting stolen try hiding them in an old shampoo bottle or a wrapped up diaper. Cut a hole in the top of an old, clean, empty shampoo bottle and place your items inside, pop the lid back on and it will look like a regular shampoo bottle. Or you can take a clean diaper and place your valuables inside. Wrap up the diaper so it looks as if it’s been used. Chances are that nobody wants your shampoo or dirty diaper.</a:t>
            </a:r>
          </a:p>
          <a:p>
            <a:pPr algn="ctr"/>
            <a:r>
              <a:rPr lang="en-US" sz="1600" dirty="0" smtClean="0">
                <a:latin typeface="Arial" pitchFamily="34" charset="0"/>
                <a:cs typeface="Arial" pitchFamily="34" charset="0"/>
              </a:rPr>
              <a:t> </a:t>
            </a:r>
          </a:p>
          <a:p>
            <a:pPr algn="ctr"/>
            <a:r>
              <a:rPr lang="en-US" sz="1600" dirty="0" smtClean="0">
                <a:latin typeface="Arial" pitchFamily="34" charset="0"/>
                <a:cs typeface="Arial" pitchFamily="34" charset="0"/>
              </a:rPr>
              <a:t>*Ideas from King of Random….</a:t>
            </a:r>
          </a:p>
          <a:p>
            <a:pPr algn="ctr"/>
            <a:endParaRPr lang="en-US" sz="1600" dirty="0">
              <a:latin typeface="Arial"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a:scene3d>
            <a:camera prst="perspectiveRight">
              <a:rot lat="0" lon="20040000" rev="0"/>
            </a:camera>
            <a:lightRig rig="threePt" dir="t"/>
          </a:scene3d>
        </p:spPr>
        <p:txBody>
          <a:bodyPr>
            <a:noAutofit/>
            <a:scene3d>
              <a:camera prst="perspectiveRight">
                <a:rot lat="0" lon="20040000" rev="0"/>
              </a:camera>
              <a:lightRig rig="threePt" dir="t"/>
            </a:scene3d>
            <a:sp3d extrusionH="57150">
              <a:bevelT w="107950" h="88900" prst="angle"/>
              <a:bevelB w="38100" h="38100"/>
            </a:sp3d>
          </a:bodyPr>
          <a:lstStyle/>
          <a:p>
            <a:r>
              <a:rPr lang="en-US" sz="7200" dirty="0" smtClean="0">
                <a:blipFill>
                  <a:blip r:embed="rId3"/>
                  <a:stretch>
                    <a:fillRect/>
                  </a:stretch>
                </a:blipFill>
                <a:effectLst>
                  <a:outerShdw blurRad="50800" dist="38100" dir="8100000" algn="tr" rotWithShape="0">
                    <a:prstClr val="black">
                      <a:alpha val="40000"/>
                    </a:prstClr>
                  </a:outerShdw>
                </a:effectLst>
                <a:latin typeface="Bauhaus 93" pitchFamily="82" charset="0"/>
              </a:rPr>
              <a:t>Nails With Nikki</a:t>
            </a:r>
            <a:endParaRPr lang="en-US" sz="7200" dirty="0">
              <a:blipFill>
                <a:blip r:embed="rId3"/>
                <a:stretch>
                  <a:fillRect/>
                </a:stretch>
              </a:blipFill>
              <a:effectLst>
                <a:outerShdw blurRad="50800" dist="38100" dir="8100000" algn="tr" rotWithShape="0">
                  <a:prstClr val="black">
                    <a:alpha val="40000"/>
                  </a:prstClr>
                </a:outerShdw>
              </a:effectLst>
              <a:latin typeface="Bauhaus 93" pitchFamily="82" charset="0"/>
            </a:endParaRPr>
          </a:p>
        </p:txBody>
      </p:sp>
      <p:sp>
        <p:nvSpPr>
          <p:cNvPr id="3" name="TextBox 2"/>
          <p:cNvSpPr txBox="1"/>
          <p:nvPr/>
        </p:nvSpPr>
        <p:spPr>
          <a:xfrm>
            <a:off x="5029200" y="914400"/>
            <a:ext cx="1711879" cy="307777"/>
          </a:xfrm>
          <a:prstGeom prst="rect">
            <a:avLst/>
          </a:prstGeom>
          <a:noFill/>
        </p:spPr>
        <p:txBody>
          <a:bodyPr wrap="none" rtlCol="0">
            <a:spAutoFit/>
            <a:scene3d>
              <a:camera prst="perspectiveLeft"/>
              <a:lightRig rig="threePt" dir="t"/>
            </a:scene3d>
            <a:sp3d extrusionH="57150">
              <a:bevelT w="38100" h="38100" prst="convex"/>
            </a:sp3d>
          </a:bodyPr>
          <a:lstStyle/>
          <a:p>
            <a:r>
              <a:rPr lang="en-US" sz="1400" b="1" i="1" dirty="0" smtClean="0">
                <a:solidFill>
                  <a:srgbClr val="698A00"/>
                </a:solidFill>
                <a:latin typeface="Arial Rounded MT Bold" pitchFamily="34" charset="0"/>
              </a:rPr>
              <a:t>by Nicole Kitchen</a:t>
            </a:r>
            <a:endParaRPr lang="en-US" sz="1400" b="1" i="1" dirty="0">
              <a:solidFill>
                <a:srgbClr val="698A00"/>
              </a:solidFill>
              <a:latin typeface="Arial Rounded MT Bold" pitchFamily="34" charset="0"/>
            </a:endParaRPr>
          </a:p>
        </p:txBody>
      </p:sp>
      <p:sp>
        <p:nvSpPr>
          <p:cNvPr id="4" name="TextBox 3"/>
          <p:cNvSpPr txBox="1"/>
          <p:nvPr/>
        </p:nvSpPr>
        <p:spPr>
          <a:xfrm>
            <a:off x="457200" y="1371600"/>
            <a:ext cx="2958439" cy="446276"/>
          </a:xfrm>
          <a:prstGeom prst="rect">
            <a:avLst/>
          </a:prstGeom>
          <a:noFill/>
        </p:spPr>
        <p:txBody>
          <a:bodyPr wrap="none" rtlCol="0">
            <a:spAutoFit/>
            <a:scene3d>
              <a:camera prst="orthographicFront"/>
              <a:lightRig rig="threePt" dir="t"/>
            </a:scene3d>
            <a:sp3d extrusionH="57150">
              <a:bevelT w="38100" h="38100"/>
            </a:sp3d>
          </a:bodyPr>
          <a:lstStyle/>
          <a:p>
            <a:r>
              <a:rPr lang="en-US" sz="2300" dirty="0" smtClean="0">
                <a:solidFill>
                  <a:srgbClr val="014726"/>
                </a:solidFill>
                <a:effectLst>
                  <a:outerShdw blurRad="50800" dist="38100" dir="5400000" algn="t" rotWithShape="0">
                    <a:prstClr val="black">
                      <a:alpha val="40000"/>
                    </a:prstClr>
                  </a:outerShdw>
                </a:effectLst>
                <a:latin typeface="Cooper Black" pitchFamily="18" charset="0"/>
              </a:rPr>
              <a:t>Kiwi Nail Tutorial</a:t>
            </a:r>
            <a:endParaRPr lang="en-US" sz="2300" dirty="0">
              <a:solidFill>
                <a:srgbClr val="014726"/>
              </a:solidFill>
              <a:effectLst>
                <a:outerShdw blurRad="50800" dist="38100" dir="5400000" algn="t" rotWithShape="0">
                  <a:prstClr val="black">
                    <a:alpha val="40000"/>
                  </a:prstClr>
                </a:outerShdw>
              </a:effectLst>
              <a:latin typeface="Cooper Black" pitchFamily="18" charset="0"/>
            </a:endParaRPr>
          </a:p>
        </p:txBody>
      </p:sp>
      <p:sp>
        <p:nvSpPr>
          <p:cNvPr id="5" name="TextBox 4"/>
          <p:cNvSpPr txBox="1"/>
          <p:nvPr/>
        </p:nvSpPr>
        <p:spPr>
          <a:xfrm>
            <a:off x="457200" y="2057400"/>
            <a:ext cx="8458200" cy="1323439"/>
          </a:xfrm>
          <a:prstGeom prst="rect">
            <a:avLst/>
          </a:prstGeom>
          <a:noFill/>
        </p:spPr>
        <p:txBody>
          <a:bodyPr wrap="square" rtlCol="0">
            <a:spAutoFit/>
          </a:bodyPr>
          <a:lstStyle/>
          <a:p>
            <a:r>
              <a:rPr lang="en-US" sz="1600" dirty="0" smtClean="0">
                <a:latin typeface="Arial Rounded MT Bold" pitchFamily="34" charset="0"/>
              </a:rPr>
              <a:t>This is an awesome nail tutorial for summer. It's easy, it's cute, and it can be done on the shortest of nails!</a:t>
            </a:r>
          </a:p>
          <a:p>
            <a:endParaRPr lang="en-US" sz="1600" dirty="0" smtClean="0">
              <a:latin typeface="Arial Rounded MT Bold" pitchFamily="34" charset="0"/>
            </a:endParaRPr>
          </a:p>
          <a:p>
            <a:r>
              <a:rPr lang="en-US" sz="1600" dirty="0" smtClean="0">
                <a:latin typeface="Arial Rounded MT Bold" pitchFamily="34" charset="0"/>
              </a:rPr>
              <a:t>To start, you're going to put on your first coat of green polish. Lighter greens are preferable</a:t>
            </a:r>
            <a:r>
              <a:rPr lang="en-US" sz="1600" dirty="0" smtClean="0"/>
              <a:t>.</a:t>
            </a:r>
            <a:endParaRPr lang="en-US" sz="1600" dirty="0">
              <a:latin typeface="Arial Rounded MT Bold" pitchFamily="34" charset="0"/>
            </a:endParaRPr>
          </a:p>
        </p:txBody>
      </p:sp>
      <p:pic>
        <p:nvPicPr>
          <p:cNvPr id="6" name="Picture 5" descr="Image 1.png"/>
          <p:cNvPicPr>
            <a:picLocks noChangeAspect="1"/>
          </p:cNvPicPr>
          <p:nvPr/>
        </p:nvPicPr>
        <p:blipFill>
          <a:blip r:embed="rId4" cstate="print"/>
          <a:stretch>
            <a:fillRect/>
          </a:stretch>
        </p:blipFill>
        <p:spPr>
          <a:xfrm>
            <a:off x="533400" y="3429000"/>
            <a:ext cx="2758964" cy="2743199"/>
          </a:xfrm>
          <a:prstGeom prst="rect">
            <a:avLst/>
          </a:prstGeom>
          <a:effectLst>
            <a:outerShdw blurRad="76200" dir="18900000" sy="23000" kx="-1200000" algn="bl" rotWithShape="0">
              <a:prstClr val="black">
                <a:alpha val="20000"/>
              </a:prstClr>
            </a:outerShdw>
          </a:effectLst>
          <a:scene3d>
            <a:camera prst="orthographicFront"/>
            <a:lightRig rig="soft" dir="t"/>
          </a:scene3d>
          <a:sp3d prstMaterial="metal">
            <a:bevelT prst="relaxedInset"/>
          </a:sp3d>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286000" y="228600"/>
            <a:ext cx="4587603" cy="369332"/>
          </a:xfrm>
          <a:prstGeom prst="rect">
            <a:avLst/>
          </a:prstGeom>
          <a:noFill/>
        </p:spPr>
        <p:txBody>
          <a:bodyPr wrap="none" rtlCol="0">
            <a:spAutoFit/>
          </a:bodyPr>
          <a:lstStyle/>
          <a:p>
            <a:pPr algn="ctr"/>
            <a:r>
              <a:rPr lang="en-US" dirty="0" smtClean="0">
                <a:latin typeface="Arial Rounded MT Bold" pitchFamily="34" charset="0"/>
              </a:rPr>
              <a:t>Let it dry, and put on your second coat. </a:t>
            </a:r>
            <a:endParaRPr lang="en-US" dirty="0">
              <a:latin typeface="Arial Rounded MT Bold" pitchFamily="34" charset="0"/>
            </a:endParaRPr>
          </a:p>
        </p:txBody>
      </p:sp>
      <p:pic>
        <p:nvPicPr>
          <p:cNvPr id="4" name="Picture 3" descr="Image 2.png"/>
          <p:cNvPicPr>
            <a:picLocks noChangeAspect="1"/>
          </p:cNvPicPr>
          <p:nvPr/>
        </p:nvPicPr>
        <p:blipFill>
          <a:blip r:embed="rId3"/>
          <a:stretch>
            <a:fillRect/>
          </a:stretch>
        </p:blipFill>
        <p:spPr>
          <a:xfrm>
            <a:off x="3124200" y="609600"/>
            <a:ext cx="2819400" cy="2526182"/>
          </a:xfrm>
          <a:prstGeom prst="rect">
            <a:avLst/>
          </a:prstGeom>
          <a:effectLst>
            <a:outerShdw blurRad="63500" sx="102000" sy="102000" algn="ctr" rotWithShape="0">
              <a:prstClr val="black">
                <a:alpha val="40000"/>
              </a:prstClr>
            </a:outerShdw>
          </a:effectLst>
          <a:scene3d>
            <a:camera prst="orthographicFront"/>
            <a:lightRig rig="threePt" dir="t"/>
          </a:scene3d>
          <a:sp3d>
            <a:bevelT prst="relaxedInset"/>
          </a:sp3d>
        </p:spPr>
      </p:pic>
      <p:sp>
        <p:nvSpPr>
          <p:cNvPr id="5" name="TextBox 4"/>
          <p:cNvSpPr txBox="1"/>
          <p:nvPr/>
        </p:nvSpPr>
        <p:spPr>
          <a:xfrm>
            <a:off x="381000" y="3276600"/>
            <a:ext cx="8534400" cy="646331"/>
          </a:xfrm>
          <a:prstGeom prst="rect">
            <a:avLst/>
          </a:prstGeom>
          <a:noFill/>
        </p:spPr>
        <p:txBody>
          <a:bodyPr wrap="square" rtlCol="0">
            <a:spAutoFit/>
          </a:bodyPr>
          <a:lstStyle/>
          <a:p>
            <a:pPr algn="ctr"/>
            <a:r>
              <a:rPr lang="en-US" dirty="0" smtClean="0">
                <a:latin typeface="Arial Rounded MT Bold" pitchFamily="34" charset="0"/>
              </a:rPr>
              <a:t>Now, once they're both dry, put some thin blobs of white polish onto your nails. Don't make them too thick.</a:t>
            </a:r>
            <a:endParaRPr lang="en-US" dirty="0">
              <a:latin typeface="Arial Rounded MT Bold" pitchFamily="34" charset="0"/>
            </a:endParaRPr>
          </a:p>
        </p:txBody>
      </p:sp>
      <p:pic>
        <p:nvPicPr>
          <p:cNvPr id="6" name="Picture 5" descr="Image 3.png"/>
          <p:cNvPicPr>
            <a:picLocks noChangeAspect="1"/>
          </p:cNvPicPr>
          <p:nvPr/>
        </p:nvPicPr>
        <p:blipFill>
          <a:blip r:embed="rId4"/>
          <a:stretch>
            <a:fillRect/>
          </a:stretch>
        </p:blipFill>
        <p:spPr>
          <a:xfrm>
            <a:off x="3124200" y="4038600"/>
            <a:ext cx="2793603" cy="2564528"/>
          </a:xfrm>
          <a:prstGeom prst="rect">
            <a:avLst/>
          </a:prstGeom>
          <a:effectLst>
            <a:outerShdw blurRad="63500" sx="102000" sy="102000" algn="ctr" rotWithShape="0">
              <a:prstClr val="black">
                <a:alpha val="40000"/>
              </a:prstClr>
            </a:outerShdw>
          </a:effectLst>
          <a:scene3d>
            <a:camera prst="orthographicFront"/>
            <a:lightRig rig="threePt" dir="t"/>
          </a:scene3d>
          <a:sp3d>
            <a:bevelT prst="relaxedInset"/>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een bubbles.jpg"/>
          <p:cNvPicPr>
            <a:picLocks noChangeAspect="1"/>
          </p:cNvPicPr>
          <p:nvPr/>
        </p:nvPicPr>
        <p:blipFill>
          <a:blip r:embed="rId2"/>
          <a:stretch>
            <a:fillRect/>
          </a:stretch>
        </p:blipFill>
        <p:spPr>
          <a:xfrm>
            <a:off x="0" y="1192"/>
            <a:ext cx="9144000" cy="6855616"/>
          </a:xfrm>
          <a:prstGeom prst="rect">
            <a:avLst/>
          </a:prstGeom>
        </p:spPr>
      </p:pic>
      <p:sp>
        <p:nvSpPr>
          <p:cNvPr id="3" name="Rectangle 2"/>
          <p:cNvSpPr/>
          <p:nvPr/>
        </p:nvSpPr>
        <p:spPr>
          <a:xfrm>
            <a:off x="381000" y="533400"/>
            <a:ext cx="8763000" cy="584775"/>
          </a:xfrm>
          <a:prstGeom prst="rect">
            <a:avLst/>
          </a:prstGeom>
        </p:spPr>
        <p:txBody>
          <a:bodyPr wrap="square">
            <a:spAutoFit/>
          </a:bodyPr>
          <a:lstStyle/>
          <a:p>
            <a:pPr algn="ctr"/>
            <a:r>
              <a:rPr lang="en-US" sz="1600" dirty="0" smtClean="0">
                <a:latin typeface="Arial Rounded MT Bold" pitchFamily="34" charset="0"/>
              </a:rPr>
              <a:t>Once they dry, you're going to take either black polish and a dotting tool, or a sharpie. I am using a sharpie just to make it easier.</a:t>
            </a:r>
            <a:endParaRPr lang="en-US" sz="1600" dirty="0">
              <a:latin typeface="Arial Rounded MT Bold" pitchFamily="34" charset="0"/>
            </a:endParaRPr>
          </a:p>
        </p:txBody>
      </p:sp>
      <p:pic>
        <p:nvPicPr>
          <p:cNvPr id="4" name="Picture 3" descr="Image 4.png"/>
          <p:cNvPicPr>
            <a:picLocks noChangeAspect="1"/>
          </p:cNvPicPr>
          <p:nvPr/>
        </p:nvPicPr>
        <p:blipFill>
          <a:blip r:embed="rId3"/>
          <a:stretch>
            <a:fillRect/>
          </a:stretch>
        </p:blipFill>
        <p:spPr>
          <a:xfrm>
            <a:off x="2777435" y="1600200"/>
            <a:ext cx="3589131" cy="2971800"/>
          </a:xfrm>
          <a:prstGeom prst="rect">
            <a:avLst/>
          </a:prstGeom>
          <a:effectLst>
            <a:outerShdw blurRad="63500" sx="102000" sy="102000" algn="ctr" rotWithShape="0">
              <a:prstClr val="black">
                <a:alpha val="40000"/>
              </a:prstClr>
            </a:outerShdw>
          </a:effectLst>
          <a:scene3d>
            <a:camera prst="orthographicFront"/>
            <a:lightRig rig="threePt" dir="t"/>
          </a:scene3d>
          <a:sp3d>
            <a:bevelT prst="relaxedInset"/>
          </a:sp3d>
        </p:spPr>
      </p:pic>
      <p:sp>
        <p:nvSpPr>
          <p:cNvPr id="5" name="Rectangle 4"/>
          <p:cNvSpPr/>
          <p:nvPr/>
        </p:nvSpPr>
        <p:spPr>
          <a:xfrm>
            <a:off x="304800" y="4953000"/>
            <a:ext cx="8686800" cy="584775"/>
          </a:xfrm>
          <a:prstGeom prst="rect">
            <a:avLst/>
          </a:prstGeom>
        </p:spPr>
        <p:txBody>
          <a:bodyPr wrap="square">
            <a:spAutoFit/>
          </a:bodyPr>
          <a:lstStyle/>
          <a:p>
            <a:pPr algn="ctr"/>
            <a:r>
              <a:rPr lang="en-US" sz="1600" dirty="0" smtClean="0">
                <a:latin typeface="Arial Rounded MT Bold" pitchFamily="34" charset="0"/>
              </a:rPr>
              <a:t>Just make some small dots for seeds, around your white mark. They don't have to be clear, feel free to make them cluttered.</a:t>
            </a:r>
            <a:endParaRPr lang="en-US" sz="1600" dirty="0">
              <a:latin typeface="Arial Rounded MT Bold"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2103</TotalTime>
  <Words>1906</Words>
  <Application>Microsoft Office PowerPoint</Application>
  <PresentationFormat>On-screen Show (4:3)</PresentationFormat>
  <Paragraphs>111</Paragraphs>
  <Slides>19</Slides>
  <Notes>3</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19</vt:i4>
      </vt:variant>
    </vt:vector>
  </HeadingPairs>
  <TitlesOfParts>
    <vt:vector size="36" baseType="lpstr">
      <vt:lpstr>ＭＳ Ｐゴシック</vt:lpstr>
      <vt:lpstr>Aharoni</vt:lpstr>
      <vt:lpstr>Arial</vt:lpstr>
      <vt:lpstr>Arial Black</vt:lpstr>
      <vt:lpstr>Arial Rounded MT Bold</vt:lpstr>
      <vt:lpstr>Batang</vt:lpstr>
      <vt:lpstr>Bauhaus 93</vt:lpstr>
      <vt:lpstr>Berlin Sans FB</vt:lpstr>
      <vt:lpstr>Book Antiqua</vt:lpstr>
      <vt:lpstr>Bookman Old Style</vt:lpstr>
      <vt:lpstr>Calibri</vt:lpstr>
      <vt:lpstr>Cooper Black</vt:lpstr>
      <vt:lpstr>Eras Bold ITC</vt:lpstr>
      <vt:lpstr>Matura MT Script Capitals</vt:lpstr>
      <vt:lpstr>MV Boli</vt:lpstr>
      <vt:lpstr>Times New Roman</vt:lpstr>
      <vt:lpstr>Office Theme</vt:lpstr>
      <vt:lpstr>PowerPoint Presentation</vt:lpstr>
      <vt:lpstr>Editor’s Note</vt:lpstr>
      <vt:lpstr>Helpful Summer Tips</vt:lpstr>
      <vt:lpstr>3. If you are at a party with bags of chips try impressing your friends with these custom snack bowls. First fold the top edge inside the bag, then you can begin rolling the bottom corners up into the base of the bag, which pushes the chips up as you go.     </vt:lpstr>
      <vt:lpstr>     </vt:lpstr>
      <vt:lpstr>     </vt:lpstr>
      <vt:lpstr>Nails With Nikki</vt:lpstr>
      <vt:lpstr>PowerPoint Presentation</vt:lpstr>
      <vt:lpstr>PowerPoint Presentation</vt:lpstr>
      <vt:lpstr>PowerPoint Presentation</vt:lpstr>
      <vt:lpstr>The Bermuda Triangle </vt:lpstr>
      <vt:lpstr> </vt:lpstr>
      <vt:lpstr> The SS Marine Sulphur Queen was a tanker ship with a cargo of molten sulphur that disappeared off Florida’s southern coast in 1963.  No evidence of the wreck was ever found.  It is true that that type of ship had an unstable keel and this particular ship was further weakened by carrying molten sulphur, making it hardly fair to blame the Bermuda Triangle.     A few explanations for these phenomena are as follows:   ► In the Bermuda Triangle “flash” storms frequently occur —fierce storms that build up and break down so quickly that even satellites have trouble detecting them.  These could very well be the cause of some disappearances.     ► The ocean floor in the vicinity of the Triangle is known to trap and release large amounts of methane gas.  Methane is quite flammable and if it explodes in the air planes could ignite and crash.  As well, if enough gas rises through the water, the water’s density may drop and a ship could sink quite easily.  The ocean floor in the triangle conceals many craters and cliffs, and if a ship sailed over one at the time of sinking, it might be impossible to rescue.    ► Scientists have noticed a large number of seismic vibrations around the Triangle.  This could cause enough disturbance to fuel one of the infrequent but powerful tidal waves that strike in the area.        </vt:lpstr>
      <vt:lpstr>    Less likely theories include Atlantis having moved there, alien abductions and UFOs, pirates, and death rays.  These seem quite unlikely; however, there exists a surprisingly large number of supporters for these theories.    In conclusion, I must say that although there a large amount of factors pointing to the existence of the Bermuda Triangle, is it really a mystery? The amount of stories and theories are staggering, but there are relatively few credible ones.  If you take a look at the Cape of Good Hope on the tip of South Africa, it is a stormy and dangerous place, but it does not have quite the legacy that the Triangle has, but the Triangle has a great deal more traffic.  This could very well be the reason.  In my opinion, the Bermuda Triangle is nothing but a place on earth that has an unfortunate amount of tragedy, not one that has some supernatural mystery.         </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dc:creator>
  <cp:lastModifiedBy>barbaraelizabeth789@gmail.com</cp:lastModifiedBy>
  <cp:revision>33</cp:revision>
  <dcterms:created xsi:type="dcterms:W3CDTF">2017-06-03T21:09:58Z</dcterms:created>
  <dcterms:modified xsi:type="dcterms:W3CDTF">2017-06-14T17:59:31Z</dcterms:modified>
</cp:coreProperties>
</file>